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7_DDB84B93.xml" ContentType="application/vnd.ms-powerpoint.comments+xml"/>
  <Override PartName="/ppt/comments/modernComment_3E0_2B17BF40.xml" ContentType="application/vnd.ms-powerpoint.comments+xml"/>
  <Override PartName="/ppt/comments/modernComment_106_2B0337C8.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6"/>
  </p:notesMasterIdLst>
  <p:sldIdLst>
    <p:sldId id="256" r:id="rId4"/>
    <p:sldId id="986" r:id="rId5"/>
    <p:sldId id="983" r:id="rId6"/>
    <p:sldId id="982" r:id="rId7"/>
    <p:sldId id="984" r:id="rId8"/>
    <p:sldId id="985" r:id="rId9"/>
    <p:sldId id="989" r:id="rId10"/>
    <p:sldId id="260" r:id="rId11"/>
    <p:sldId id="278" r:id="rId12"/>
    <p:sldId id="987" r:id="rId13"/>
    <p:sldId id="988" r:id="rId14"/>
    <p:sldId id="261" r:id="rId15"/>
    <p:sldId id="263" r:id="rId16"/>
    <p:sldId id="285" r:id="rId17"/>
    <p:sldId id="992" r:id="rId18"/>
    <p:sldId id="258" r:id="rId19"/>
    <p:sldId id="282" r:id="rId20"/>
    <p:sldId id="283" r:id="rId21"/>
    <p:sldId id="262" r:id="rId22"/>
    <p:sldId id="991" r:id="rId23"/>
    <p:sldId id="990" r:id="rId24"/>
    <p:sldId id="271"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8B7F93-99DE-C007-415F-2F5EE650C34C}" name="alessio tugnolo" initials="at" userId="5add0d4dabbb936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1394B3-6722-41F4-B7EA-AC8CEBFBD7C3}" v="6" dt="2022-12-13T22:35:40.593"/>
    <p1510:client id="{8F99B5DA-7C03-4468-AAD5-D1459616161C}" v="2" dt="2022-12-12T20:31:12.18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73"/>
    <p:restoredTop sz="74060" autoAdjust="0"/>
  </p:normalViewPr>
  <p:slideViewPr>
    <p:cSldViewPr snapToGrid="0">
      <p:cViewPr varScale="1">
        <p:scale>
          <a:sx n="80" d="100"/>
          <a:sy n="80" d="100"/>
        </p:scale>
        <p:origin x="157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tableStyles" Target="tableStyles.xml"/><Relationship Id="rId31" Type="http://schemas.microsoft.com/office/2016/11/relationships/changesInfo" Target="changesInfos/changesInfo1.xml"/><Relationship Id="rId32" Type="http://schemas.microsoft.com/office/2015/10/relationships/revisionInfo" Target="revisionInfo.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microsoft.com/office/2018/10/relationships/authors" Target="author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Teruzzi" userId="S::cristina.teruzzi@studenti.unimi.it::fcb118f9-cbd1-44d6-bb8e-656fc281e21d" providerId="AD" clId="Web-{601394B3-6722-41F4-B7EA-AC8CEBFBD7C3}"/>
    <pc:docChg chg="delSld modSld">
      <pc:chgData name="Cristina Teruzzi" userId="S::cristina.teruzzi@studenti.unimi.it::fcb118f9-cbd1-44d6-bb8e-656fc281e21d" providerId="AD" clId="Web-{601394B3-6722-41F4-B7EA-AC8CEBFBD7C3}" dt="2022-12-13T22:35:39.374" v="1114"/>
      <pc:docMkLst>
        <pc:docMk/>
      </pc:docMkLst>
      <pc:sldChg chg="modNotes">
        <pc:chgData name="Cristina Teruzzi" userId="S::cristina.teruzzi@studenti.unimi.it::fcb118f9-cbd1-44d6-bb8e-656fc281e21d" providerId="AD" clId="Web-{601394B3-6722-41F4-B7EA-AC8CEBFBD7C3}" dt="2022-12-13T21:49:51.270" v="604"/>
        <pc:sldMkLst>
          <pc:docMk/>
          <pc:sldMk cId="3713242041" sldId="258"/>
        </pc:sldMkLst>
      </pc:sldChg>
      <pc:sldChg chg="modNotes">
        <pc:chgData name="Cristina Teruzzi" userId="S::cristina.teruzzi@studenti.unimi.it::fcb118f9-cbd1-44d6-bb8e-656fc281e21d" providerId="AD" clId="Web-{601394B3-6722-41F4-B7EA-AC8CEBFBD7C3}" dt="2022-12-13T22:24:38.218" v="1113"/>
        <pc:sldMkLst>
          <pc:docMk/>
          <pc:sldMk cId="1515497071" sldId="261"/>
        </pc:sldMkLst>
      </pc:sldChg>
      <pc:sldChg chg="modNotes">
        <pc:chgData name="Cristina Teruzzi" userId="S::cristina.teruzzi@studenti.unimi.it::fcb118f9-cbd1-44d6-bb8e-656fc281e21d" providerId="AD" clId="Web-{601394B3-6722-41F4-B7EA-AC8CEBFBD7C3}" dt="2022-12-13T22:21:56.558" v="1101"/>
        <pc:sldMkLst>
          <pc:docMk/>
          <pc:sldMk cId="721631176" sldId="262"/>
        </pc:sldMkLst>
      </pc:sldChg>
      <pc:sldChg chg="modNotes">
        <pc:chgData name="Cristina Teruzzi" userId="S::cristina.teruzzi@studenti.unimi.it::fcb118f9-cbd1-44d6-bb8e-656fc281e21d" providerId="AD" clId="Web-{601394B3-6722-41F4-B7EA-AC8CEBFBD7C3}" dt="2022-12-13T21:57:15.410" v="917"/>
        <pc:sldMkLst>
          <pc:docMk/>
          <pc:sldMk cId="3270383242" sldId="282"/>
        </pc:sldMkLst>
      </pc:sldChg>
      <pc:sldChg chg="modNotes">
        <pc:chgData name="Cristina Teruzzi" userId="S::cristina.teruzzi@studenti.unimi.it::fcb118f9-cbd1-44d6-bb8e-656fc281e21d" providerId="AD" clId="Web-{601394B3-6722-41F4-B7EA-AC8CEBFBD7C3}" dt="2022-12-13T22:20:04.645" v="1034"/>
        <pc:sldMkLst>
          <pc:docMk/>
          <pc:sldMk cId="3935277478" sldId="283"/>
        </pc:sldMkLst>
      </pc:sldChg>
      <pc:sldChg chg="modNotes">
        <pc:chgData name="Cristina Teruzzi" userId="S::cristina.teruzzi@studenti.unimi.it::fcb118f9-cbd1-44d6-bb8e-656fc281e21d" providerId="AD" clId="Web-{601394B3-6722-41F4-B7EA-AC8CEBFBD7C3}" dt="2022-12-13T21:42:40.531" v="344"/>
        <pc:sldMkLst>
          <pc:docMk/>
          <pc:sldMk cId="4190286598" sldId="285"/>
        </pc:sldMkLst>
      </pc:sldChg>
      <pc:sldChg chg="modNotes">
        <pc:chgData name="Cristina Teruzzi" userId="S::cristina.teruzzi@studenti.unimi.it::fcb118f9-cbd1-44d6-bb8e-656fc281e21d" providerId="AD" clId="Web-{601394B3-6722-41F4-B7EA-AC8CEBFBD7C3}" dt="2022-12-13T22:35:39.374" v="1114"/>
        <pc:sldMkLst>
          <pc:docMk/>
          <pc:sldMk cId="2771221598" sldId="990"/>
        </pc:sldMkLst>
      </pc:sldChg>
      <pc:sldChg chg="modNotes">
        <pc:chgData name="Cristina Teruzzi" userId="S::cristina.teruzzi@studenti.unimi.it::fcb118f9-cbd1-44d6-bb8e-656fc281e21d" providerId="AD" clId="Web-{601394B3-6722-41F4-B7EA-AC8CEBFBD7C3}" dt="2022-12-13T21:44:59.947" v="418"/>
        <pc:sldMkLst>
          <pc:docMk/>
          <pc:sldMk cId="722976576" sldId="992"/>
        </pc:sldMkLst>
      </pc:sldChg>
      <pc:sldChg chg="del">
        <pc:chgData name="Cristina Teruzzi" userId="S::cristina.teruzzi@studenti.unimi.it::fcb118f9-cbd1-44d6-bb8e-656fc281e21d" providerId="AD" clId="Web-{601394B3-6722-41F4-B7EA-AC8CEBFBD7C3}" dt="2022-12-13T21:50:14.271" v="605"/>
        <pc:sldMkLst>
          <pc:docMk/>
          <pc:sldMk cId="281943515" sldId="993"/>
        </pc:sldMkLst>
      </pc:sldChg>
    </pc:docChg>
  </pc:docChgLst>
</pc:chgInfo>
</file>

<file path=ppt/comments/modernComment_106_2B0337C8.xml><?xml version="1.0" encoding="utf-8"?>
<p188:cmLst xmlns:a="http://schemas.openxmlformats.org/drawingml/2006/main" xmlns:r="http://schemas.openxmlformats.org/officeDocument/2006/relationships" xmlns:p188="http://schemas.microsoft.com/office/powerpoint/2018/8/main">
  <p188:cm id="{F6C82A2D-A724-438E-9014-C162F5C05A3C}" authorId="{CD8B7F93-99DE-C007-415F-2F5EE650C34C}" status="resolved" created="2022-12-13T16:32:13.461" complete="100000">
    <ac:deMkLst xmlns:ac="http://schemas.microsoft.com/office/drawing/2013/main/command">
      <pc:docMk xmlns:pc="http://schemas.microsoft.com/office/powerpoint/2013/main/command"/>
      <pc:sldMk xmlns:pc="http://schemas.microsoft.com/office/powerpoint/2013/main/command" cId="721631176" sldId="262"/>
      <ac:picMk id="5" creationId="{D58E0538-E4AC-0C7D-831E-6B97A04050DC}"/>
    </ac:deMkLst>
    <p188:txBody>
      <a:bodyPr/>
      <a:lstStyle/>
      <a:p>
        <a:r>
          <a:rPr lang="it-IT"/>
          <a:t>Ricordarsi che il parametro più importante è RMSECV che è l'errore del modello che si esprime con l'unità di misure del parametro in questione (in questo caso il modello ha + o - 1.08 brix di errore).
In linea di massima tutti i modelli presentati possono essere notevolmente migliorati se si aumentano il numero di campioni acquisendoli a diversi periodi di maturazione in modo di massimizzare la variazione relativa al parametro da modellare.
</a:t>
        </a:r>
      </a:p>
    </p188:txBody>
  </p188:cm>
</p188:cmLst>
</file>

<file path=ppt/comments/modernComment_107_DDB84B93.xml><?xml version="1.0" encoding="utf-8"?>
<p188:cmLst xmlns:a="http://schemas.openxmlformats.org/drawingml/2006/main" xmlns:r="http://schemas.openxmlformats.org/officeDocument/2006/relationships" xmlns:p188="http://schemas.microsoft.com/office/powerpoint/2018/8/main">
  <p188:cm id="{66E48C0B-5F05-4045-A792-BA7E9753EF86}" authorId="{CD8B7F93-99DE-C007-415F-2F5EE650C34C}" status="resolved" created="2022-12-13T15:49:51.371" complete="100000">
    <ac:deMkLst xmlns:ac="http://schemas.microsoft.com/office/drawing/2013/main/command">
      <pc:docMk xmlns:pc="http://schemas.microsoft.com/office/powerpoint/2013/main/command"/>
      <pc:sldMk xmlns:pc="http://schemas.microsoft.com/office/powerpoint/2013/main/command" cId="3719842707" sldId="263"/>
      <ac:spMk id="3" creationId="{54C90D21-E606-4574-BA70-D020A65E6EF9}"/>
    </ac:deMkLst>
    <p188:txBody>
      <a:bodyPr/>
      <a:lstStyle/>
      <a:p>
        <a:r>
          <a:rPr lang="it-IT"/>
          <a:t>Ho apportato delle modifiche. Controllare se corrette</a:t>
        </a:r>
      </a:p>
    </p188:txBody>
  </p188:cm>
</p188:cmLst>
</file>

<file path=ppt/comments/modernComment_3E0_2B17BF40.xml><?xml version="1.0" encoding="utf-8"?>
<p188:cmLst xmlns:a="http://schemas.openxmlformats.org/drawingml/2006/main" xmlns:r="http://schemas.openxmlformats.org/officeDocument/2006/relationships" xmlns:p188="http://schemas.microsoft.com/office/powerpoint/2018/8/main">
  <p188:cm id="{4A3FDE26-AB29-4433-AD92-9B06AF1BF15E}" authorId="{CD8B7F93-99DE-C007-415F-2F5EE650C34C}" status="resolved" created="2022-12-13T16:17:42.320" complete="100000">
    <pc:sldMkLst xmlns:pc="http://schemas.microsoft.com/office/powerpoint/2013/main/command">
      <pc:docMk/>
      <pc:sldMk cId="722976576" sldId="992"/>
    </pc:sldMkLst>
    <p188:txBody>
      <a:bodyPr/>
      <a:lstStyle/>
      <a:p>
        <a:r>
          <a:rPr lang="it-IT"/>
          <a:t>Controllare la varietà se corretta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36D30-F030-49FF-9F1C-0962E1460D5B}" type="datetimeFigureOut">
              <a:rPr lang="it-IT" smtClean="0"/>
              <a:t>14/12/22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BEA58-D539-4FC9-9FE7-90262291A35F}" type="slidenum">
              <a:rPr lang="it-IT" smtClean="0"/>
              <a:t>‹n.›</a:t>
            </a:fld>
            <a:endParaRPr lang="it-IT"/>
          </a:p>
        </p:txBody>
      </p:sp>
    </p:spTree>
    <p:extLst>
      <p:ext uri="{BB962C8B-B14F-4D97-AF65-F5344CB8AC3E}">
        <p14:creationId xmlns:p14="http://schemas.microsoft.com/office/powerpoint/2010/main" val="3993032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Buongiorno a tutti oggi vi presentiamo il nostro lavoro svolto durante il REE </a:t>
            </a:r>
            <a:r>
              <a:rPr lang="it-IT" dirty="0" err="1"/>
              <a:t>Fruit</a:t>
            </a:r>
            <a:r>
              <a:rPr lang="it-IT" dirty="0"/>
              <a:t> Breeding Quality </a:t>
            </a:r>
            <a:r>
              <a:rPr lang="it-IT" dirty="0" err="1"/>
              <a:t>Evolution</a:t>
            </a:r>
            <a:r>
              <a:rPr lang="it-IT" dirty="0"/>
              <a:t> che abbiamo svolto a fine settembre-inizio ottobre</a:t>
            </a:r>
          </a:p>
        </p:txBody>
      </p:sp>
      <p:sp>
        <p:nvSpPr>
          <p:cNvPr id="4" name="Segnaposto numero diapositiva 3"/>
          <p:cNvSpPr>
            <a:spLocks noGrp="1"/>
          </p:cNvSpPr>
          <p:nvPr>
            <p:ph type="sldNum" sz="quarter" idx="5"/>
          </p:nvPr>
        </p:nvSpPr>
        <p:spPr/>
        <p:txBody>
          <a:bodyPr/>
          <a:lstStyle/>
          <a:p>
            <a:fld id="{F6BBEA58-D539-4FC9-9FE7-90262291A35F}" type="slidenum">
              <a:rPr lang="it-IT" smtClean="0"/>
              <a:t>1</a:t>
            </a:fld>
            <a:endParaRPr lang="it-IT"/>
          </a:p>
        </p:txBody>
      </p:sp>
    </p:spTree>
    <p:extLst>
      <p:ext uri="{BB962C8B-B14F-4D97-AF65-F5344CB8AC3E}">
        <p14:creationId xmlns:p14="http://schemas.microsoft.com/office/powerpoint/2010/main" val="2728816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Qua possiamo vedere il rifrattometro digitale con cui si è effettuata la misurazione degli zuccheri e le schede di valutazione con cui si è valutata la forma del frutto.</a:t>
            </a:r>
          </a:p>
        </p:txBody>
      </p:sp>
      <p:sp>
        <p:nvSpPr>
          <p:cNvPr id="4" name="Segnaposto numero diapositiva 3"/>
          <p:cNvSpPr>
            <a:spLocks noGrp="1"/>
          </p:cNvSpPr>
          <p:nvPr>
            <p:ph type="sldNum" sz="quarter" idx="5"/>
          </p:nvPr>
        </p:nvSpPr>
        <p:spPr/>
        <p:txBody>
          <a:bodyPr/>
          <a:lstStyle/>
          <a:p>
            <a:fld id="{F6BBEA58-D539-4FC9-9FE7-90262291A35F}" type="slidenum">
              <a:rPr lang="it-IT" smtClean="0"/>
              <a:t>10</a:t>
            </a:fld>
            <a:endParaRPr lang="it-IT"/>
          </a:p>
        </p:txBody>
      </p:sp>
    </p:spTree>
    <p:extLst>
      <p:ext uri="{BB962C8B-B14F-4D97-AF65-F5344CB8AC3E}">
        <p14:creationId xmlns:p14="http://schemas.microsoft.com/office/powerpoint/2010/main" val="60457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Test dell’amido svolto con il metodo messo a punto dal centro di </a:t>
            </a:r>
            <a:r>
              <a:rPr lang="it-IT" dirty="0" err="1"/>
              <a:t>Laimburg</a:t>
            </a:r>
            <a:r>
              <a:rPr lang="it-IT" dirty="0"/>
              <a:t>. La valutazione visiva dell’indice di degradazione dell’amido (IDA) costituisce il più antico metodo per la stima dello stadio di maturazione delle mele; inoltre, è efficace per definire l’epoca ottimale di raccolta. La valutazione consiste nel confronto visivo di mele tagliate </a:t>
            </a:r>
            <a:r>
              <a:rPr lang="it-IT" dirty="0" err="1"/>
              <a:t>equatorialmente</a:t>
            </a:r>
            <a:r>
              <a:rPr lang="it-IT" dirty="0"/>
              <a:t> e imbibite nella soluzione </a:t>
            </a:r>
            <a:r>
              <a:rPr lang="it-IT" dirty="0" err="1"/>
              <a:t>Lugol</a:t>
            </a:r>
            <a:r>
              <a:rPr lang="it-IT" dirty="0"/>
              <a:t> (a base di iodio), con scale di degradazione di riferimento.</a:t>
            </a:r>
          </a:p>
          <a:p>
            <a:r>
              <a:rPr lang="it-IT" dirty="0"/>
              <a:t>Il metodo di per sé è molto semplice ed economico, ma presenta lo svantaggio di essere soggettivo. Un metodo basato sull’analisi digitale dell’immagine visiva delle mele imbibite nella soluzione </a:t>
            </a:r>
            <a:r>
              <a:rPr lang="it-IT" dirty="0" err="1"/>
              <a:t>Lugol</a:t>
            </a:r>
            <a:r>
              <a:rPr lang="it-IT" dirty="0"/>
              <a:t> per la stima dell’IDA potrebbe rivelarsi una valida alternativa per l’impiego nella prassi. </a:t>
            </a:r>
          </a:p>
          <a:p>
            <a:r>
              <a:rPr lang="it-IT" dirty="0"/>
              <a:t>Tramite il test </a:t>
            </a:r>
            <a:r>
              <a:rPr lang="it-IT" dirty="0" err="1"/>
              <a:t>Lugol</a:t>
            </a:r>
            <a:r>
              <a:rPr lang="it-IT" dirty="0"/>
              <a:t>, i frutti tagliati </a:t>
            </a:r>
            <a:r>
              <a:rPr lang="it-IT" dirty="0" err="1"/>
              <a:t>equatorialmente</a:t>
            </a:r>
            <a:r>
              <a:rPr lang="it-IT" dirty="0"/>
              <a:t> vengono immersi in una soluzione a base di iodio, denominata appunto </a:t>
            </a:r>
            <a:r>
              <a:rPr lang="it-IT" dirty="0" err="1"/>
              <a:t>Lugol</a:t>
            </a:r>
            <a:r>
              <a:rPr lang="it-IT" dirty="0"/>
              <a:t> .La frazione di amilosio contenuta nell’amido reagendo con lo iodio assume una colorazione blu scura, di diversa intensità a seconda della varietà. L’intensità e la superficie della colorazione vengono poi confrontate con scale di riferimento (indice di degradazione dell’amido: IDA).</a:t>
            </a:r>
          </a:p>
        </p:txBody>
      </p:sp>
      <p:sp>
        <p:nvSpPr>
          <p:cNvPr id="4" name="Segnaposto numero diapositiva 3"/>
          <p:cNvSpPr>
            <a:spLocks noGrp="1"/>
          </p:cNvSpPr>
          <p:nvPr>
            <p:ph type="sldNum" sz="quarter" idx="5"/>
          </p:nvPr>
        </p:nvSpPr>
        <p:spPr/>
        <p:txBody>
          <a:bodyPr/>
          <a:lstStyle/>
          <a:p>
            <a:fld id="{F6BBEA58-D539-4FC9-9FE7-90262291A35F}" type="slidenum">
              <a:rPr lang="it-IT" smtClean="0"/>
              <a:t>11</a:t>
            </a:fld>
            <a:endParaRPr lang="it-IT"/>
          </a:p>
        </p:txBody>
      </p:sp>
    </p:spTree>
    <p:extLst>
      <p:ext uri="{BB962C8B-B14F-4D97-AF65-F5344CB8AC3E}">
        <p14:creationId xmlns:p14="http://schemas.microsoft.com/office/powerpoint/2010/main" val="248567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cs typeface="Calibri"/>
              </a:rPr>
              <a:t>Infine</a:t>
            </a:r>
            <a:r>
              <a:rPr lang="en-US" dirty="0">
                <a:cs typeface="Calibri"/>
              </a:rPr>
              <a:t> è </a:t>
            </a:r>
            <a:r>
              <a:rPr lang="en-US" dirty="0" err="1">
                <a:cs typeface="Calibri"/>
              </a:rPr>
              <a:t>stata</a:t>
            </a:r>
            <a:r>
              <a:rPr lang="en-US" dirty="0">
                <a:cs typeface="Calibri"/>
              </a:rPr>
              <a:t> </a:t>
            </a:r>
            <a:r>
              <a:rPr lang="en-US" dirty="0" err="1">
                <a:cs typeface="Calibri"/>
              </a:rPr>
              <a:t>effettuata</a:t>
            </a:r>
            <a:r>
              <a:rPr lang="en-US" dirty="0">
                <a:cs typeface="Calibri"/>
              </a:rPr>
              <a:t> </a:t>
            </a:r>
            <a:r>
              <a:rPr lang="en-US" dirty="0" err="1">
                <a:cs typeface="Calibri"/>
              </a:rPr>
              <a:t>un'analisi</a:t>
            </a:r>
            <a:r>
              <a:rPr lang="en-US" dirty="0">
                <a:cs typeface="Calibri"/>
              </a:rPr>
              <a:t> non </a:t>
            </a:r>
            <a:r>
              <a:rPr lang="en-US" dirty="0" err="1">
                <a:cs typeface="Calibri"/>
              </a:rPr>
              <a:t>distruttiva</a:t>
            </a:r>
            <a:r>
              <a:rPr lang="en-US" dirty="0">
                <a:cs typeface="Calibri"/>
              </a:rPr>
              <a:t> con lo </a:t>
            </a:r>
            <a:r>
              <a:rPr lang="en-US" dirty="0" err="1">
                <a:cs typeface="Calibri"/>
              </a:rPr>
              <a:t>spettrofotometro</a:t>
            </a:r>
            <a:r>
              <a:rPr lang="en-US" dirty="0">
                <a:cs typeface="Calibri"/>
              </a:rPr>
              <a:t> </a:t>
            </a:r>
            <a:r>
              <a:rPr lang="en-US" dirty="0" err="1">
                <a:cs typeface="Calibri"/>
              </a:rPr>
              <a:t>portatile</a:t>
            </a:r>
            <a:r>
              <a:rPr lang="en-US" dirty="0">
                <a:cs typeface="Calibri"/>
              </a:rPr>
              <a:t>. è in </a:t>
            </a:r>
            <a:r>
              <a:rPr lang="en-US" dirty="0" err="1">
                <a:cs typeface="Calibri"/>
              </a:rPr>
              <a:t>grado</a:t>
            </a:r>
            <a:r>
              <a:rPr lang="en-US" dirty="0">
                <a:cs typeface="Calibri"/>
              </a:rPr>
              <a:t> di </a:t>
            </a:r>
            <a:r>
              <a:rPr lang="en-US" dirty="0" err="1">
                <a:cs typeface="Calibri"/>
              </a:rPr>
              <a:t>effettuare</a:t>
            </a:r>
            <a:r>
              <a:rPr lang="en-US" dirty="0">
                <a:cs typeface="Calibri"/>
              </a:rPr>
              <a:t> </a:t>
            </a:r>
            <a:r>
              <a:rPr lang="en-US" dirty="0" err="1">
                <a:cs typeface="Calibri"/>
              </a:rPr>
              <a:t>letture</a:t>
            </a:r>
            <a:r>
              <a:rPr lang="en-US" dirty="0">
                <a:cs typeface="Calibri"/>
              </a:rPr>
              <a:t> </a:t>
            </a:r>
            <a:r>
              <a:rPr lang="en-US" dirty="0" err="1">
                <a:cs typeface="Calibri"/>
              </a:rPr>
              <a:t>della</a:t>
            </a:r>
            <a:r>
              <a:rPr lang="en-US" dirty="0">
                <a:cs typeface="Calibri"/>
              </a:rPr>
              <a:t> </a:t>
            </a:r>
            <a:r>
              <a:rPr lang="en-US" dirty="0" err="1">
                <a:cs typeface="Calibri"/>
              </a:rPr>
              <a:t>radiazione</a:t>
            </a:r>
            <a:r>
              <a:rPr lang="en-US" dirty="0">
                <a:cs typeface="Calibri"/>
              </a:rPr>
              <a:t> </a:t>
            </a:r>
            <a:r>
              <a:rPr lang="en-US" dirty="0" err="1">
                <a:cs typeface="Calibri"/>
              </a:rPr>
              <a:t>elettromagnetica</a:t>
            </a:r>
            <a:r>
              <a:rPr lang="en-US" dirty="0">
                <a:cs typeface="Calibri"/>
              </a:rPr>
              <a:t> </a:t>
            </a:r>
            <a:r>
              <a:rPr lang="en-US" dirty="0" err="1">
                <a:cs typeface="Calibri"/>
              </a:rPr>
              <a:t>tra</a:t>
            </a:r>
            <a:r>
              <a:rPr lang="en-US" dirty="0">
                <a:cs typeface="Calibri"/>
              </a:rPr>
              <a:t> I 350 e I 2500 nm. </a:t>
            </a:r>
            <a:r>
              <a:rPr lang="en-US" dirty="0" err="1">
                <a:cs typeface="Calibri"/>
              </a:rPr>
              <a:t>L'utilizzo</a:t>
            </a:r>
            <a:r>
              <a:rPr lang="en-US" dirty="0">
                <a:cs typeface="Calibri"/>
              </a:rPr>
              <a:t> di </a:t>
            </a:r>
            <a:r>
              <a:rPr lang="en-US" dirty="0" err="1">
                <a:cs typeface="Calibri"/>
              </a:rPr>
              <a:t>lunghezze</a:t>
            </a:r>
            <a:r>
              <a:rPr lang="en-US" dirty="0">
                <a:cs typeface="Calibri"/>
              </a:rPr>
              <a:t> </a:t>
            </a:r>
            <a:r>
              <a:rPr lang="en-US" dirty="0" err="1">
                <a:cs typeface="Calibri"/>
              </a:rPr>
              <a:t>d'onda</a:t>
            </a:r>
            <a:r>
              <a:rPr lang="en-US" dirty="0">
                <a:cs typeface="Calibri"/>
              </a:rPr>
              <a:t> a </a:t>
            </a:r>
            <a:r>
              <a:rPr lang="en-US" dirty="0" err="1">
                <a:cs typeface="Calibri"/>
              </a:rPr>
              <a:t>bassa</a:t>
            </a:r>
            <a:r>
              <a:rPr lang="en-US" dirty="0">
                <a:cs typeface="Calibri"/>
              </a:rPr>
              <a:t> </a:t>
            </a:r>
            <a:r>
              <a:rPr lang="en-US" dirty="0" err="1">
                <a:cs typeface="Calibri"/>
              </a:rPr>
              <a:t>energia</a:t>
            </a:r>
            <a:r>
              <a:rPr lang="en-US" dirty="0">
                <a:cs typeface="Calibri"/>
              </a:rPr>
              <a:t> </a:t>
            </a:r>
            <a:r>
              <a:rPr lang="en-US" dirty="0" err="1">
                <a:cs typeface="Calibri"/>
              </a:rPr>
              <a:t>permette</a:t>
            </a:r>
            <a:r>
              <a:rPr lang="en-US" dirty="0">
                <a:cs typeface="Calibri"/>
              </a:rPr>
              <a:t> </a:t>
            </a:r>
            <a:r>
              <a:rPr lang="en-US" dirty="0" err="1">
                <a:cs typeface="Calibri"/>
              </a:rPr>
              <a:t>che</a:t>
            </a:r>
            <a:r>
              <a:rPr lang="en-US" dirty="0">
                <a:cs typeface="Calibri"/>
              </a:rPr>
              <a:t>, a </a:t>
            </a:r>
            <a:r>
              <a:rPr lang="en-US" dirty="0" err="1">
                <a:cs typeface="Calibri"/>
              </a:rPr>
              <a:t>specifiche</a:t>
            </a:r>
            <a:r>
              <a:rPr lang="en-US" dirty="0">
                <a:cs typeface="Calibri"/>
              </a:rPr>
              <a:t> </a:t>
            </a:r>
            <a:r>
              <a:rPr lang="en-US" dirty="0" err="1">
                <a:cs typeface="Calibri"/>
              </a:rPr>
              <a:t>bande</a:t>
            </a:r>
            <a:r>
              <a:rPr lang="en-US" dirty="0">
                <a:cs typeface="Calibri"/>
              </a:rPr>
              <a:t> di </a:t>
            </a:r>
            <a:r>
              <a:rPr lang="en-US" dirty="0" err="1">
                <a:cs typeface="Calibri"/>
              </a:rPr>
              <a:t>lunghezza</a:t>
            </a:r>
            <a:r>
              <a:rPr lang="en-US" dirty="0">
                <a:cs typeface="Calibri"/>
              </a:rPr>
              <a:t> </a:t>
            </a:r>
            <a:r>
              <a:rPr lang="en-US" dirty="0" err="1">
                <a:cs typeface="Calibri"/>
              </a:rPr>
              <a:t>d'onda</a:t>
            </a:r>
            <a:r>
              <a:rPr lang="en-US" dirty="0">
                <a:cs typeface="Calibri"/>
              </a:rPr>
              <a:t> </a:t>
            </a:r>
            <a:r>
              <a:rPr lang="en-US" dirty="0" err="1">
                <a:cs typeface="Calibri"/>
              </a:rPr>
              <a:t>i</a:t>
            </a:r>
            <a:r>
              <a:rPr lang="en-US" dirty="0">
                <a:cs typeface="Calibri"/>
              </a:rPr>
              <a:t> </a:t>
            </a:r>
            <a:r>
              <a:rPr lang="en-US" dirty="0" err="1">
                <a:cs typeface="Calibri"/>
              </a:rPr>
              <a:t>diversi</a:t>
            </a:r>
            <a:r>
              <a:rPr lang="en-US" dirty="0">
                <a:cs typeface="Calibri"/>
              </a:rPr>
              <a:t> </a:t>
            </a:r>
            <a:r>
              <a:rPr lang="en-US" dirty="0" err="1">
                <a:cs typeface="Calibri"/>
              </a:rPr>
              <a:t>gruppi</a:t>
            </a:r>
            <a:r>
              <a:rPr lang="en-US" dirty="0">
                <a:cs typeface="Calibri"/>
              </a:rPr>
              <a:t> </a:t>
            </a:r>
            <a:r>
              <a:rPr lang="en-US" dirty="0" err="1">
                <a:cs typeface="Calibri"/>
              </a:rPr>
              <a:t>funzionali</a:t>
            </a:r>
            <a:r>
              <a:rPr lang="en-US" dirty="0">
                <a:cs typeface="Calibri"/>
              </a:rPr>
              <a:t> </a:t>
            </a:r>
            <a:r>
              <a:rPr lang="en-US" dirty="0" err="1">
                <a:cs typeface="Calibri"/>
              </a:rPr>
              <a:t>delle</a:t>
            </a:r>
            <a:r>
              <a:rPr lang="en-US" dirty="0">
                <a:cs typeface="Calibri"/>
              </a:rPr>
              <a:t> </a:t>
            </a:r>
            <a:r>
              <a:rPr lang="en-US" dirty="0" err="1">
                <a:cs typeface="Calibri"/>
              </a:rPr>
              <a:t>molecole</a:t>
            </a:r>
            <a:r>
              <a:rPr lang="en-US" dirty="0">
                <a:cs typeface="Calibri"/>
              </a:rPr>
              <a:t> </a:t>
            </a:r>
            <a:r>
              <a:rPr lang="en-US" dirty="0" err="1">
                <a:cs typeface="Calibri"/>
              </a:rPr>
              <a:t>possano</a:t>
            </a:r>
            <a:r>
              <a:rPr lang="en-US" dirty="0">
                <a:cs typeface="Calibri"/>
              </a:rPr>
              <a:t> </a:t>
            </a:r>
            <a:r>
              <a:rPr lang="en-US" dirty="0" err="1">
                <a:cs typeface="Calibri"/>
              </a:rPr>
              <a:t>vibrare</a:t>
            </a:r>
            <a:r>
              <a:rPr lang="en-US" dirty="0">
                <a:cs typeface="Calibri"/>
              </a:rPr>
              <a:t> e </a:t>
            </a:r>
            <a:r>
              <a:rPr lang="en-US" dirty="0" err="1">
                <a:cs typeface="Calibri"/>
              </a:rPr>
              <a:t>rendendo</a:t>
            </a:r>
            <a:r>
              <a:rPr lang="en-US" dirty="0">
                <a:cs typeface="Calibri"/>
              </a:rPr>
              <a:t> </a:t>
            </a:r>
            <a:r>
              <a:rPr lang="en-US" dirty="0" err="1">
                <a:cs typeface="Calibri"/>
              </a:rPr>
              <a:t>possibile</a:t>
            </a:r>
            <a:r>
              <a:rPr lang="en-US" dirty="0">
                <a:cs typeface="Calibri"/>
              </a:rPr>
              <a:t> </a:t>
            </a:r>
            <a:r>
              <a:rPr lang="en-US" dirty="0" smtClean="0">
                <a:cs typeface="Calibri"/>
              </a:rPr>
              <a:t>la </a:t>
            </a:r>
            <a:r>
              <a:rPr lang="en-US" dirty="0" err="1" smtClean="0">
                <a:cs typeface="Calibri"/>
              </a:rPr>
              <a:t>caratterizzazione</a:t>
            </a:r>
            <a:r>
              <a:rPr lang="en-US" dirty="0" smtClean="0">
                <a:cs typeface="Calibri"/>
              </a:rPr>
              <a:t> </a:t>
            </a:r>
            <a:r>
              <a:rPr lang="en-US" dirty="0" err="1" smtClean="0">
                <a:cs typeface="Calibri"/>
              </a:rPr>
              <a:t>delle</a:t>
            </a:r>
            <a:r>
              <a:rPr lang="en-US" dirty="0" smtClean="0">
                <a:cs typeface="Calibri"/>
              </a:rPr>
              <a:t> </a:t>
            </a:r>
            <a:r>
              <a:rPr lang="en-US" dirty="0" err="1">
                <a:cs typeface="Calibri"/>
              </a:rPr>
              <a:t>molecole</a:t>
            </a:r>
            <a:endParaRPr lang="en-US" dirty="0">
              <a:cs typeface="Calibri"/>
            </a:endParaRPr>
          </a:p>
        </p:txBody>
      </p:sp>
      <p:sp>
        <p:nvSpPr>
          <p:cNvPr id="4" name="Segnaposto numero diapositiva 3"/>
          <p:cNvSpPr>
            <a:spLocks noGrp="1"/>
          </p:cNvSpPr>
          <p:nvPr>
            <p:ph type="sldNum" sz="quarter" idx="5"/>
          </p:nvPr>
        </p:nvSpPr>
        <p:spPr/>
        <p:txBody>
          <a:bodyPr/>
          <a:lstStyle/>
          <a:p>
            <a:fld id="{F6BBEA58-D539-4FC9-9FE7-90262291A35F}" type="slidenum">
              <a:rPr lang="it-IT" smtClean="0"/>
              <a:t>12</a:t>
            </a:fld>
            <a:endParaRPr lang="it-IT"/>
          </a:p>
        </p:txBody>
      </p:sp>
    </p:spTree>
    <p:extLst>
      <p:ext uri="{BB962C8B-B14F-4D97-AF65-F5344CB8AC3E}">
        <p14:creationId xmlns:p14="http://schemas.microsoft.com/office/powerpoint/2010/main" val="1563666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cs typeface="Calibri"/>
              </a:rPr>
              <a:t>In </a:t>
            </a:r>
            <a:r>
              <a:rPr lang="en-US" dirty="0" err="1">
                <a:cs typeface="Calibri"/>
              </a:rPr>
              <a:t>particolare</a:t>
            </a:r>
            <a:r>
              <a:rPr lang="en-US" dirty="0">
                <a:cs typeface="Calibri"/>
              </a:rPr>
              <a:t> I </a:t>
            </a:r>
            <a:r>
              <a:rPr lang="en-US" dirty="0" err="1">
                <a:cs typeface="Calibri"/>
              </a:rPr>
              <a:t>parametri</a:t>
            </a:r>
            <a:r>
              <a:rPr lang="en-US" dirty="0">
                <a:cs typeface="Calibri"/>
              </a:rPr>
              <a:t> </a:t>
            </a:r>
            <a:r>
              <a:rPr lang="en-US" dirty="0" err="1">
                <a:cs typeface="Calibri"/>
              </a:rPr>
              <a:t>utilizzati</a:t>
            </a:r>
            <a:r>
              <a:rPr lang="en-US" dirty="0">
                <a:cs typeface="Calibri"/>
              </a:rPr>
              <a:t> per la </a:t>
            </a:r>
            <a:r>
              <a:rPr lang="en-US" dirty="0" err="1">
                <a:cs typeface="Calibri"/>
              </a:rPr>
              <a:t>modellazione</a:t>
            </a:r>
            <a:r>
              <a:rPr lang="en-US" dirty="0">
                <a:cs typeface="Calibri"/>
              </a:rPr>
              <a:t> </a:t>
            </a:r>
            <a:r>
              <a:rPr lang="en-US" dirty="0" err="1">
                <a:cs typeface="Calibri"/>
              </a:rPr>
              <a:t>sono</a:t>
            </a:r>
            <a:r>
              <a:rPr lang="en-US" dirty="0">
                <a:cs typeface="Calibri"/>
              </a:rPr>
              <a:t> </a:t>
            </a:r>
            <a:r>
              <a:rPr lang="en-US" dirty="0" err="1">
                <a:cs typeface="Calibri"/>
              </a:rPr>
              <a:t>stati</a:t>
            </a:r>
            <a:r>
              <a:rPr lang="en-US" dirty="0">
                <a:cs typeface="Calibri"/>
              </a:rPr>
              <a:t> il </a:t>
            </a:r>
            <a:r>
              <a:rPr lang="en-US" dirty="0" err="1">
                <a:cs typeface="Calibri"/>
              </a:rPr>
              <a:t>residuo</a:t>
            </a:r>
            <a:r>
              <a:rPr lang="en-US" dirty="0">
                <a:cs typeface="Calibri"/>
              </a:rPr>
              <a:t> </a:t>
            </a:r>
            <a:r>
              <a:rPr lang="en-US" dirty="0" err="1">
                <a:cs typeface="Calibri"/>
              </a:rPr>
              <a:t>zuccherino</a:t>
            </a:r>
            <a:r>
              <a:rPr lang="en-US" dirty="0">
                <a:cs typeface="Calibri"/>
              </a:rPr>
              <a:t>, </a:t>
            </a:r>
            <a:r>
              <a:rPr lang="en-US" dirty="0" err="1">
                <a:cs typeface="Calibri"/>
              </a:rPr>
              <a:t>l'amido</a:t>
            </a:r>
            <a:r>
              <a:rPr lang="en-US" dirty="0">
                <a:cs typeface="Calibri"/>
              </a:rPr>
              <a:t> e la </a:t>
            </a:r>
            <a:r>
              <a:rPr lang="en-US" dirty="0" err="1">
                <a:cs typeface="Calibri"/>
              </a:rPr>
              <a:t>durezza</a:t>
            </a:r>
          </a:p>
        </p:txBody>
      </p:sp>
      <p:sp>
        <p:nvSpPr>
          <p:cNvPr id="4" name="Segnaposto numero diapositiva 3"/>
          <p:cNvSpPr>
            <a:spLocks noGrp="1"/>
          </p:cNvSpPr>
          <p:nvPr>
            <p:ph type="sldNum" sz="quarter" idx="5"/>
          </p:nvPr>
        </p:nvSpPr>
        <p:spPr/>
        <p:txBody>
          <a:bodyPr/>
          <a:lstStyle/>
          <a:p>
            <a:fld id="{F6BBEA58-D539-4FC9-9FE7-90262291A35F}" type="slidenum">
              <a:rPr lang="it-IT" smtClean="0"/>
              <a:t>14</a:t>
            </a:fld>
            <a:endParaRPr lang="it-IT"/>
          </a:p>
        </p:txBody>
      </p:sp>
    </p:spTree>
    <p:extLst>
      <p:ext uri="{BB962C8B-B14F-4D97-AF65-F5344CB8AC3E}">
        <p14:creationId xmlns:p14="http://schemas.microsoft.com/office/powerpoint/2010/main" val="717996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cs typeface="Calibri"/>
              </a:rPr>
              <a:t>In </a:t>
            </a:r>
            <a:r>
              <a:rPr lang="en-US" dirty="0" err="1">
                <a:cs typeface="Calibri"/>
              </a:rPr>
              <a:t>particolare</a:t>
            </a:r>
            <a:r>
              <a:rPr lang="en-US" dirty="0">
                <a:cs typeface="Calibri"/>
              </a:rPr>
              <a:t> </a:t>
            </a:r>
            <a:r>
              <a:rPr lang="en-US" dirty="0" err="1">
                <a:cs typeface="Calibri"/>
              </a:rPr>
              <a:t>tramite</a:t>
            </a:r>
            <a:r>
              <a:rPr lang="en-US" dirty="0">
                <a:cs typeface="Calibri"/>
              </a:rPr>
              <a:t> </a:t>
            </a:r>
            <a:r>
              <a:rPr lang="en-US" dirty="0" err="1">
                <a:cs typeface="Calibri"/>
              </a:rPr>
              <a:t>un'analisi</a:t>
            </a:r>
            <a:r>
              <a:rPr lang="en-US" dirty="0">
                <a:cs typeface="Calibri"/>
              </a:rPr>
              <a:t> di </a:t>
            </a:r>
            <a:r>
              <a:rPr lang="en-US" dirty="0" err="1">
                <a:cs typeface="Calibri"/>
              </a:rPr>
              <a:t>statistica</a:t>
            </a:r>
            <a:r>
              <a:rPr lang="en-US" dirty="0">
                <a:cs typeface="Calibri"/>
              </a:rPr>
              <a:t> </a:t>
            </a:r>
            <a:r>
              <a:rPr lang="en-US" dirty="0" err="1">
                <a:cs typeface="Calibri"/>
              </a:rPr>
              <a:t>descrittiva</a:t>
            </a:r>
            <a:r>
              <a:rPr lang="en-US" dirty="0">
                <a:cs typeface="Calibri"/>
              </a:rPr>
              <a:t> </a:t>
            </a:r>
            <a:r>
              <a:rPr lang="en-US" dirty="0" err="1">
                <a:cs typeface="Calibri"/>
              </a:rPr>
              <a:t>si</a:t>
            </a:r>
            <a:r>
              <a:rPr lang="en-US" dirty="0">
                <a:cs typeface="Calibri"/>
              </a:rPr>
              <a:t> è </a:t>
            </a:r>
            <a:r>
              <a:rPr lang="en-US" dirty="0" err="1">
                <a:cs typeface="Calibri"/>
              </a:rPr>
              <a:t>osservato</a:t>
            </a:r>
            <a:r>
              <a:rPr lang="en-US" dirty="0">
                <a:cs typeface="Calibri"/>
              </a:rPr>
              <a:t> </a:t>
            </a:r>
            <a:r>
              <a:rPr lang="en-US" dirty="0" err="1">
                <a:cs typeface="Calibri"/>
              </a:rPr>
              <a:t>che</a:t>
            </a:r>
            <a:r>
              <a:rPr lang="en-US" dirty="0">
                <a:cs typeface="Calibri"/>
              </a:rPr>
              <a:t> ...</a:t>
            </a:r>
          </a:p>
        </p:txBody>
      </p:sp>
      <p:sp>
        <p:nvSpPr>
          <p:cNvPr id="4" name="Segnaposto numero diapositiva 3"/>
          <p:cNvSpPr>
            <a:spLocks noGrp="1"/>
          </p:cNvSpPr>
          <p:nvPr>
            <p:ph type="sldNum" sz="quarter" idx="5"/>
          </p:nvPr>
        </p:nvSpPr>
        <p:spPr/>
        <p:txBody>
          <a:bodyPr/>
          <a:lstStyle/>
          <a:p>
            <a:fld id="{F6BBEA58-D539-4FC9-9FE7-90262291A35F}" type="slidenum">
              <a:rPr lang="it-IT" smtClean="0"/>
              <a:t>15</a:t>
            </a:fld>
            <a:endParaRPr lang="it-IT"/>
          </a:p>
        </p:txBody>
      </p:sp>
    </p:spTree>
    <p:extLst>
      <p:ext uri="{BB962C8B-B14F-4D97-AF65-F5344CB8AC3E}">
        <p14:creationId xmlns:p14="http://schemas.microsoft.com/office/powerpoint/2010/main" val="2029512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cs typeface="Calibri"/>
              </a:rPr>
              <a:t>In </a:t>
            </a:r>
            <a:r>
              <a:rPr lang="en-US" dirty="0" err="1">
                <a:cs typeface="Calibri"/>
              </a:rPr>
              <a:t>questo</a:t>
            </a:r>
            <a:r>
              <a:rPr lang="en-US" dirty="0">
                <a:cs typeface="Calibri"/>
              </a:rPr>
              <a:t> </a:t>
            </a:r>
            <a:r>
              <a:rPr lang="en-US" dirty="0" err="1">
                <a:cs typeface="Calibri"/>
              </a:rPr>
              <a:t>grafico</a:t>
            </a:r>
            <a:r>
              <a:rPr lang="en-US" dirty="0">
                <a:cs typeface="Calibri"/>
              </a:rPr>
              <a:t> </a:t>
            </a:r>
            <a:r>
              <a:rPr lang="en-US" dirty="0" err="1">
                <a:cs typeface="Calibri"/>
              </a:rPr>
              <a:t>si</a:t>
            </a:r>
            <a:r>
              <a:rPr lang="en-US" dirty="0">
                <a:cs typeface="Calibri"/>
              </a:rPr>
              <a:t> </a:t>
            </a:r>
            <a:r>
              <a:rPr lang="en-US" dirty="0" err="1">
                <a:cs typeface="Calibri"/>
              </a:rPr>
              <a:t>possono</a:t>
            </a:r>
            <a:r>
              <a:rPr lang="en-US" dirty="0">
                <a:cs typeface="Calibri"/>
              </a:rPr>
              <a:t> </a:t>
            </a:r>
            <a:r>
              <a:rPr lang="en-US" dirty="0" err="1">
                <a:cs typeface="Calibri"/>
              </a:rPr>
              <a:t>osservare</a:t>
            </a:r>
            <a:r>
              <a:rPr lang="en-US" dirty="0">
                <a:cs typeface="Calibri"/>
              </a:rPr>
              <a:t> </a:t>
            </a:r>
            <a:r>
              <a:rPr lang="en-US" dirty="0" err="1">
                <a:cs typeface="Calibri"/>
              </a:rPr>
              <a:t>gli</a:t>
            </a:r>
            <a:r>
              <a:rPr lang="en-US" dirty="0">
                <a:cs typeface="Calibri"/>
              </a:rPr>
              <a:t> </a:t>
            </a:r>
            <a:r>
              <a:rPr lang="en-US" dirty="0" err="1">
                <a:cs typeface="Calibri"/>
              </a:rPr>
              <a:t>spettri</a:t>
            </a:r>
            <a:r>
              <a:rPr lang="en-US" dirty="0">
                <a:cs typeface="Calibri"/>
              </a:rPr>
              <a:t> </a:t>
            </a:r>
            <a:r>
              <a:rPr lang="en-US" dirty="0" err="1">
                <a:cs typeface="Calibri"/>
              </a:rPr>
              <a:t>elettromagnetici</a:t>
            </a:r>
            <a:r>
              <a:rPr lang="en-US" dirty="0">
                <a:cs typeface="Calibri"/>
              </a:rPr>
              <a:t> </a:t>
            </a:r>
            <a:r>
              <a:rPr lang="en-US" dirty="0" err="1">
                <a:cs typeface="Calibri"/>
              </a:rPr>
              <a:t>intesi</a:t>
            </a:r>
            <a:r>
              <a:rPr lang="en-US" dirty="0">
                <a:cs typeface="Calibri"/>
              </a:rPr>
              <a:t> come media delle due acquisizioni spettrali prese per </a:t>
            </a:r>
            <a:r>
              <a:rPr lang="en-US" dirty="0" err="1">
                <a:cs typeface="Calibri"/>
              </a:rPr>
              <a:t>ogni</a:t>
            </a:r>
            <a:r>
              <a:rPr lang="en-US" dirty="0">
                <a:cs typeface="Calibri"/>
              </a:rPr>
              <a:t> mela. Quello </a:t>
            </a:r>
            <a:r>
              <a:rPr lang="en-US" dirty="0" err="1">
                <a:cs typeface="Calibri"/>
              </a:rPr>
              <a:t>che</a:t>
            </a:r>
            <a:r>
              <a:rPr lang="en-US" dirty="0">
                <a:cs typeface="Calibri"/>
              </a:rPr>
              <a:t> </a:t>
            </a:r>
            <a:r>
              <a:rPr lang="en-US" dirty="0" err="1">
                <a:cs typeface="Calibri"/>
              </a:rPr>
              <a:t>si</a:t>
            </a:r>
            <a:r>
              <a:rPr lang="en-US" dirty="0">
                <a:cs typeface="Calibri"/>
              </a:rPr>
              <a:t> </a:t>
            </a:r>
            <a:r>
              <a:rPr lang="en-US" dirty="0" err="1">
                <a:cs typeface="Calibri"/>
              </a:rPr>
              <a:t>può</a:t>
            </a:r>
            <a:r>
              <a:rPr lang="en-US" dirty="0">
                <a:cs typeface="Calibri"/>
              </a:rPr>
              <a:t> </a:t>
            </a:r>
            <a:r>
              <a:rPr lang="en-US" dirty="0" err="1">
                <a:cs typeface="Calibri"/>
              </a:rPr>
              <a:t>osservare</a:t>
            </a:r>
            <a:r>
              <a:rPr lang="en-US" dirty="0">
                <a:cs typeface="Calibri"/>
              </a:rPr>
              <a:t> </a:t>
            </a:r>
            <a:r>
              <a:rPr lang="en-US" dirty="0" err="1">
                <a:cs typeface="Calibri"/>
              </a:rPr>
              <a:t>sono</a:t>
            </a:r>
            <a:r>
              <a:rPr lang="en-US" dirty="0">
                <a:cs typeface="Calibri"/>
              </a:rPr>
              <a:t> </a:t>
            </a:r>
            <a:r>
              <a:rPr lang="en-US" dirty="0" err="1">
                <a:cs typeface="Calibri"/>
              </a:rPr>
              <a:t>delle</a:t>
            </a:r>
            <a:r>
              <a:rPr lang="en-US" dirty="0">
                <a:cs typeface="Calibri"/>
              </a:rPr>
              <a:t> </a:t>
            </a:r>
            <a:r>
              <a:rPr lang="en-US" dirty="0" err="1">
                <a:cs typeface="Calibri"/>
              </a:rPr>
              <a:t>differenze</a:t>
            </a:r>
            <a:r>
              <a:rPr lang="en-US" dirty="0">
                <a:cs typeface="Calibri"/>
              </a:rPr>
              <a:t> </a:t>
            </a:r>
            <a:r>
              <a:rPr lang="en-US" dirty="0" err="1">
                <a:cs typeface="Calibri"/>
              </a:rPr>
              <a:t>tra</a:t>
            </a:r>
            <a:r>
              <a:rPr lang="en-US" dirty="0">
                <a:cs typeface="Calibri"/>
              </a:rPr>
              <a:t> le </a:t>
            </a:r>
            <a:r>
              <a:rPr lang="en-US" dirty="0" err="1">
                <a:cs typeface="Calibri"/>
              </a:rPr>
              <a:t>varietà</a:t>
            </a:r>
            <a:r>
              <a:rPr lang="en-US" dirty="0">
                <a:cs typeface="Calibri"/>
              </a:rPr>
              <a:t> </a:t>
            </a:r>
            <a:r>
              <a:rPr lang="en-US" dirty="0" err="1">
                <a:cs typeface="Calibri"/>
              </a:rPr>
              <a:t>negli</a:t>
            </a:r>
            <a:r>
              <a:rPr lang="en-US" dirty="0">
                <a:cs typeface="Calibri"/>
              </a:rPr>
              <a:t> </a:t>
            </a:r>
            <a:r>
              <a:rPr lang="en-US" dirty="0" err="1">
                <a:cs typeface="Calibri"/>
              </a:rPr>
              <a:t>spettri</a:t>
            </a:r>
            <a:r>
              <a:rPr lang="en-US" dirty="0">
                <a:cs typeface="Calibri"/>
              </a:rPr>
              <a:t> per </a:t>
            </a:r>
            <a:r>
              <a:rPr lang="en-US" dirty="0" err="1">
                <a:cs typeface="Calibri"/>
              </a:rPr>
              <a:t>quanto</a:t>
            </a:r>
            <a:r>
              <a:rPr lang="en-US" dirty="0">
                <a:cs typeface="Calibri"/>
              </a:rPr>
              <a:t> </a:t>
            </a:r>
            <a:r>
              <a:rPr lang="en-US" dirty="0" err="1">
                <a:cs typeface="Calibri"/>
              </a:rPr>
              <a:t>riguarda</a:t>
            </a:r>
            <a:r>
              <a:rPr lang="en-US" dirty="0">
                <a:cs typeface="Calibri"/>
              </a:rPr>
              <a:t> le </a:t>
            </a:r>
            <a:r>
              <a:rPr lang="en-US" dirty="0" err="1">
                <a:cs typeface="Calibri"/>
              </a:rPr>
              <a:t>lunghezze</a:t>
            </a:r>
            <a:r>
              <a:rPr lang="en-US" dirty="0">
                <a:cs typeface="Calibri"/>
              </a:rPr>
              <a:t> </a:t>
            </a:r>
            <a:r>
              <a:rPr lang="en-US" dirty="0" err="1">
                <a:cs typeface="Calibri"/>
              </a:rPr>
              <a:t>d'onda</a:t>
            </a:r>
            <a:r>
              <a:rPr lang="en-US" dirty="0">
                <a:cs typeface="Calibri"/>
              </a:rPr>
              <a:t> del </a:t>
            </a:r>
            <a:r>
              <a:rPr lang="en-US" dirty="0" err="1">
                <a:cs typeface="Calibri"/>
              </a:rPr>
              <a:t>visibile</a:t>
            </a:r>
          </a:p>
        </p:txBody>
      </p:sp>
      <p:sp>
        <p:nvSpPr>
          <p:cNvPr id="4" name="Segnaposto numero diapositiva 3"/>
          <p:cNvSpPr>
            <a:spLocks noGrp="1"/>
          </p:cNvSpPr>
          <p:nvPr>
            <p:ph type="sldNum" sz="quarter" idx="5"/>
          </p:nvPr>
        </p:nvSpPr>
        <p:spPr/>
        <p:txBody>
          <a:bodyPr/>
          <a:lstStyle/>
          <a:p>
            <a:fld id="{F6BBEA58-D539-4FC9-9FE7-90262291A35F}" type="slidenum">
              <a:rPr lang="it-IT" smtClean="0"/>
              <a:t>16</a:t>
            </a:fld>
            <a:endParaRPr lang="it-IT"/>
          </a:p>
        </p:txBody>
      </p:sp>
    </p:spTree>
    <p:extLst>
      <p:ext uri="{BB962C8B-B14F-4D97-AF65-F5344CB8AC3E}">
        <p14:creationId xmlns:p14="http://schemas.microsoft.com/office/powerpoint/2010/main" val="1950114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cs typeface="Calibri"/>
              </a:rPr>
              <a:t>Successivamente</a:t>
            </a:r>
            <a:r>
              <a:rPr lang="en-US" dirty="0">
                <a:cs typeface="Calibri"/>
              </a:rPr>
              <a:t> è </a:t>
            </a:r>
            <a:r>
              <a:rPr lang="en-US" dirty="0" err="1">
                <a:cs typeface="Calibri"/>
              </a:rPr>
              <a:t>stata</a:t>
            </a:r>
            <a:r>
              <a:rPr lang="en-US" dirty="0">
                <a:cs typeface="Calibri"/>
              </a:rPr>
              <a:t> </a:t>
            </a:r>
            <a:r>
              <a:rPr lang="en-US" dirty="0" err="1">
                <a:cs typeface="Calibri"/>
              </a:rPr>
              <a:t>effettuata</a:t>
            </a:r>
            <a:r>
              <a:rPr lang="en-US" dirty="0">
                <a:cs typeface="Calibri"/>
              </a:rPr>
              <a:t> </a:t>
            </a:r>
            <a:r>
              <a:rPr lang="en-US" dirty="0" err="1">
                <a:cs typeface="Calibri"/>
              </a:rPr>
              <a:t>un'analisi</a:t>
            </a:r>
            <a:r>
              <a:rPr lang="en-US" dirty="0">
                <a:cs typeface="Calibri"/>
              </a:rPr>
              <a:t> PCA dove </a:t>
            </a:r>
            <a:r>
              <a:rPr lang="en-US" dirty="0" err="1">
                <a:cs typeface="Calibri"/>
              </a:rPr>
              <a:t>si</a:t>
            </a:r>
            <a:r>
              <a:rPr lang="en-US" dirty="0">
                <a:cs typeface="Calibri"/>
              </a:rPr>
              <a:t> </a:t>
            </a:r>
            <a:r>
              <a:rPr lang="en-US" dirty="0" err="1">
                <a:cs typeface="Calibri"/>
              </a:rPr>
              <a:t>viene</a:t>
            </a:r>
            <a:r>
              <a:rPr lang="en-US" dirty="0">
                <a:cs typeface="Calibri"/>
              </a:rPr>
              <a:t> </a:t>
            </a:r>
            <a:r>
              <a:rPr lang="en-US" dirty="0" err="1">
                <a:cs typeface="Calibri"/>
              </a:rPr>
              <a:t>spiegata</a:t>
            </a:r>
            <a:r>
              <a:rPr lang="en-US" dirty="0">
                <a:cs typeface="Calibri"/>
              </a:rPr>
              <a:t> il circa 70+25 = 95 % </a:t>
            </a:r>
            <a:r>
              <a:rPr lang="en-US" dirty="0" err="1">
                <a:cs typeface="Calibri"/>
              </a:rPr>
              <a:t>della</a:t>
            </a:r>
            <a:r>
              <a:rPr lang="en-US" dirty="0">
                <a:cs typeface="Calibri"/>
              </a:rPr>
              <a:t> </a:t>
            </a:r>
            <a:r>
              <a:rPr lang="en-US" dirty="0" err="1">
                <a:cs typeface="Calibri"/>
              </a:rPr>
              <a:t>variabilità</a:t>
            </a:r>
            <a:r>
              <a:rPr lang="en-US" dirty="0">
                <a:cs typeface="Calibri"/>
              </a:rPr>
              <a:t> e </a:t>
            </a:r>
            <a:r>
              <a:rPr lang="en-US" dirty="0" err="1">
                <a:cs typeface="Calibri"/>
              </a:rPr>
              <a:t>si</a:t>
            </a:r>
            <a:r>
              <a:rPr lang="en-US" dirty="0">
                <a:cs typeface="Calibri"/>
              </a:rPr>
              <a:t> </a:t>
            </a:r>
            <a:r>
              <a:rPr lang="en-US" dirty="0" err="1">
                <a:cs typeface="Calibri"/>
              </a:rPr>
              <a:t>può</a:t>
            </a:r>
            <a:r>
              <a:rPr lang="en-US" dirty="0">
                <a:cs typeface="Calibri"/>
              </a:rPr>
              <a:t> </a:t>
            </a:r>
            <a:r>
              <a:rPr lang="en-US" dirty="0" err="1">
                <a:cs typeface="Calibri"/>
              </a:rPr>
              <a:t>apprezzare</a:t>
            </a:r>
            <a:r>
              <a:rPr lang="en-US" dirty="0">
                <a:cs typeface="Calibri"/>
              </a:rPr>
              <a:t> un </a:t>
            </a:r>
            <a:r>
              <a:rPr lang="en-US" dirty="0" err="1">
                <a:cs typeface="Calibri"/>
              </a:rPr>
              <a:t>raggruppamento</a:t>
            </a:r>
            <a:r>
              <a:rPr lang="en-US" dirty="0">
                <a:cs typeface="Calibri"/>
              </a:rPr>
              <a:t> in </a:t>
            </a:r>
            <a:r>
              <a:rPr lang="en-US" dirty="0" err="1">
                <a:cs typeface="Calibri"/>
              </a:rPr>
              <a:t>varietà</a:t>
            </a:r>
            <a:r>
              <a:rPr lang="en-US" dirty="0">
                <a:cs typeface="Calibri"/>
              </a:rPr>
              <a:t> </a:t>
            </a:r>
            <a:r>
              <a:rPr lang="en-US" dirty="0" err="1">
                <a:cs typeface="Calibri"/>
              </a:rPr>
              <a:t>delle</a:t>
            </a:r>
            <a:r>
              <a:rPr lang="en-US" dirty="0">
                <a:cs typeface="Calibri"/>
              </a:rPr>
              <a:t> mele </a:t>
            </a:r>
            <a:r>
              <a:rPr lang="en-US" dirty="0" err="1">
                <a:cs typeface="Calibri"/>
              </a:rPr>
              <a:t>analizzate</a:t>
            </a:r>
            <a:r>
              <a:rPr lang="en-US" dirty="0">
                <a:cs typeface="Calibri"/>
              </a:rPr>
              <a:t>. </a:t>
            </a:r>
            <a:r>
              <a:rPr lang="en-US" dirty="0" err="1">
                <a:cs typeface="Calibri"/>
              </a:rPr>
              <a:t>Inoltre</a:t>
            </a:r>
            <a:r>
              <a:rPr lang="en-US" dirty="0">
                <a:cs typeface="Calibri"/>
              </a:rPr>
              <a:t> dal </a:t>
            </a:r>
            <a:r>
              <a:rPr lang="en-US" dirty="0" err="1">
                <a:cs typeface="Calibri"/>
              </a:rPr>
              <a:t>grafico</a:t>
            </a:r>
            <a:r>
              <a:rPr lang="en-US" dirty="0">
                <a:cs typeface="Calibri"/>
              </a:rPr>
              <a:t> loading </a:t>
            </a:r>
            <a:r>
              <a:rPr lang="en-US" dirty="0" err="1">
                <a:cs typeface="Calibri"/>
              </a:rPr>
              <a:t>si</a:t>
            </a:r>
            <a:r>
              <a:rPr lang="en-US" dirty="0">
                <a:cs typeface="Calibri"/>
              </a:rPr>
              <a:t> </a:t>
            </a:r>
            <a:r>
              <a:rPr lang="en-US" dirty="0" err="1">
                <a:cs typeface="Calibri"/>
              </a:rPr>
              <a:t>può</a:t>
            </a:r>
            <a:r>
              <a:rPr lang="en-US" dirty="0">
                <a:cs typeface="Calibri"/>
              </a:rPr>
              <a:t> </a:t>
            </a:r>
            <a:r>
              <a:rPr lang="en-US" dirty="0" err="1">
                <a:cs typeface="Calibri"/>
              </a:rPr>
              <a:t>vedere</a:t>
            </a:r>
            <a:r>
              <a:rPr lang="en-US" dirty="0">
                <a:cs typeface="Calibri"/>
              </a:rPr>
              <a:t> come il range di </a:t>
            </a:r>
            <a:r>
              <a:rPr lang="en-US" dirty="0" err="1">
                <a:cs typeface="Calibri"/>
              </a:rPr>
              <a:t>lunghezza</a:t>
            </a:r>
            <a:r>
              <a:rPr lang="en-US" dirty="0">
                <a:cs typeface="Calibri"/>
              </a:rPr>
              <a:t> del </a:t>
            </a:r>
            <a:r>
              <a:rPr lang="en-US" dirty="0" err="1">
                <a:cs typeface="Calibri"/>
              </a:rPr>
              <a:t>visibile</a:t>
            </a:r>
            <a:r>
              <a:rPr lang="en-US" dirty="0">
                <a:cs typeface="Calibri"/>
              </a:rPr>
              <a:t> </a:t>
            </a:r>
            <a:r>
              <a:rPr lang="en-US" dirty="0" err="1">
                <a:cs typeface="Calibri"/>
              </a:rPr>
              <a:t>che</a:t>
            </a:r>
            <a:r>
              <a:rPr lang="en-US" dirty="0">
                <a:cs typeface="Calibri"/>
              </a:rPr>
              <a:t> </a:t>
            </a:r>
            <a:r>
              <a:rPr lang="en-US" dirty="0" err="1">
                <a:cs typeface="Calibri"/>
              </a:rPr>
              <a:t>quello</a:t>
            </a:r>
            <a:r>
              <a:rPr lang="en-US" dirty="0">
                <a:cs typeface="Calibri"/>
              </a:rPr>
              <a:t> </a:t>
            </a:r>
            <a:r>
              <a:rPr lang="en-US" dirty="0" err="1">
                <a:cs typeface="Calibri"/>
              </a:rPr>
              <a:t>che</a:t>
            </a:r>
            <a:r>
              <a:rPr lang="en-US" dirty="0">
                <a:cs typeface="Calibri"/>
              </a:rPr>
              <a:t> </a:t>
            </a:r>
            <a:r>
              <a:rPr lang="en-US" dirty="0" err="1">
                <a:cs typeface="Calibri"/>
              </a:rPr>
              <a:t>va</a:t>
            </a:r>
            <a:r>
              <a:rPr lang="en-US" dirty="0">
                <a:cs typeface="Calibri"/>
              </a:rPr>
              <a:t> </a:t>
            </a:r>
            <a:r>
              <a:rPr lang="en-US" dirty="0" err="1">
                <a:cs typeface="Calibri"/>
              </a:rPr>
              <a:t>maggiormente</a:t>
            </a:r>
            <a:r>
              <a:rPr lang="en-US" dirty="0">
                <a:cs typeface="Calibri"/>
              </a:rPr>
              <a:t> ad </a:t>
            </a:r>
            <a:r>
              <a:rPr lang="en-US" dirty="0" err="1">
                <a:cs typeface="Calibri"/>
              </a:rPr>
              <a:t>impattare</a:t>
            </a:r>
            <a:r>
              <a:rPr lang="en-US" dirty="0">
                <a:cs typeface="Calibri"/>
              </a:rPr>
              <a:t> </a:t>
            </a:r>
            <a:r>
              <a:rPr lang="en-US" dirty="0" err="1">
                <a:cs typeface="Calibri"/>
              </a:rPr>
              <a:t>sul</a:t>
            </a:r>
            <a:r>
              <a:rPr lang="en-US" dirty="0">
                <a:cs typeface="Calibri"/>
              </a:rPr>
              <a:t> PC1</a:t>
            </a:r>
          </a:p>
        </p:txBody>
      </p:sp>
      <p:sp>
        <p:nvSpPr>
          <p:cNvPr id="4" name="Segnaposto numero diapositiva 3"/>
          <p:cNvSpPr>
            <a:spLocks noGrp="1"/>
          </p:cNvSpPr>
          <p:nvPr>
            <p:ph type="sldNum" sz="quarter" idx="5"/>
          </p:nvPr>
        </p:nvSpPr>
        <p:spPr/>
        <p:txBody>
          <a:bodyPr/>
          <a:lstStyle/>
          <a:p>
            <a:fld id="{F6BBEA58-D539-4FC9-9FE7-90262291A35F}" type="slidenum">
              <a:rPr lang="it-IT" smtClean="0"/>
              <a:t>17</a:t>
            </a:fld>
            <a:endParaRPr lang="it-IT"/>
          </a:p>
        </p:txBody>
      </p:sp>
    </p:spTree>
    <p:extLst>
      <p:ext uri="{BB962C8B-B14F-4D97-AF65-F5344CB8AC3E}">
        <p14:creationId xmlns:p14="http://schemas.microsoft.com/office/powerpoint/2010/main" val="1013411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cs typeface="Calibri"/>
              </a:rPr>
              <a:t>Successivamente si è fatto un modello di classificazione varietale e si è potuto osservare che per </a:t>
            </a:r>
            <a:r>
              <a:rPr lang="it-IT" dirty="0" err="1">
                <a:cs typeface="Calibri"/>
              </a:rPr>
              <a:t>pink</a:t>
            </a:r>
            <a:r>
              <a:rPr lang="it-IT" dirty="0">
                <a:cs typeface="Calibri"/>
              </a:rPr>
              <a:t> splendor e </a:t>
            </a:r>
            <a:r>
              <a:rPr lang="it-IT" dirty="0" err="1">
                <a:cs typeface="Calibri"/>
              </a:rPr>
              <a:t>jeromine</a:t>
            </a:r>
            <a:r>
              <a:rPr lang="it-IT" dirty="0">
                <a:cs typeface="Calibri"/>
              </a:rPr>
              <a:t> il modello aveva il 100% di … mentre per crea era del 90% che rimane comunque un valore elevato infatti nel primo grafico si può osservare...</a:t>
            </a:r>
            <a:endParaRPr lang="it-IT" dirty="0"/>
          </a:p>
        </p:txBody>
      </p:sp>
      <p:sp>
        <p:nvSpPr>
          <p:cNvPr id="4" name="Segnaposto numero diapositiva 3"/>
          <p:cNvSpPr>
            <a:spLocks noGrp="1"/>
          </p:cNvSpPr>
          <p:nvPr>
            <p:ph type="sldNum" sz="quarter" idx="5"/>
          </p:nvPr>
        </p:nvSpPr>
        <p:spPr/>
        <p:txBody>
          <a:bodyPr/>
          <a:lstStyle/>
          <a:p>
            <a:fld id="{F6BBEA58-D539-4FC9-9FE7-90262291A35F}" type="slidenum">
              <a:rPr lang="it-IT" smtClean="0"/>
              <a:t>18</a:t>
            </a:fld>
            <a:endParaRPr lang="it-IT"/>
          </a:p>
        </p:txBody>
      </p:sp>
    </p:spTree>
    <p:extLst>
      <p:ext uri="{BB962C8B-B14F-4D97-AF65-F5344CB8AC3E}">
        <p14:creationId xmlns:p14="http://schemas.microsoft.com/office/powerpoint/2010/main" val="2725240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Tramite PLS sono stati fatti dei modelli di regressione dove il parametro più importante è RMSECV che è l'errore del modello che si esprime con l'unità di misure del parametro in questione (in questo caso il modello ha + o - 1.08 </a:t>
            </a:r>
            <a:r>
              <a:rPr lang="it-IT" dirty="0" err="1"/>
              <a:t>brix</a:t>
            </a:r>
            <a:r>
              <a:rPr lang="it-IT" dirty="0"/>
              <a:t> di errore: non è poco perché quello che ho misurato va da 13 a 17).</a:t>
            </a:r>
          </a:p>
          <a:p>
            <a:endParaRPr lang="it-IT" dirty="0"/>
          </a:p>
          <a:p>
            <a:endParaRPr lang="it-IT" dirty="0"/>
          </a:p>
        </p:txBody>
      </p:sp>
      <p:sp>
        <p:nvSpPr>
          <p:cNvPr id="4" name="Segnaposto numero diapositiva 3"/>
          <p:cNvSpPr>
            <a:spLocks noGrp="1"/>
          </p:cNvSpPr>
          <p:nvPr>
            <p:ph type="sldNum" sz="quarter" idx="5"/>
          </p:nvPr>
        </p:nvSpPr>
        <p:spPr/>
        <p:txBody>
          <a:bodyPr/>
          <a:lstStyle/>
          <a:p>
            <a:fld id="{F6BBEA58-D539-4FC9-9FE7-90262291A35F}" type="slidenum">
              <a:rPr lang="it-IT" smtClean="0"/>
              <a:t>19</a:t>
            </a:fld>
            <a:endParaRPr lang="it-IT"/>
          </a:p>
        </p:txBody>
      </p:sp>
    </p:spTree>
    <p:extLst>
      <p:ext uri="{BB962C8B-B14F-4D97-AF65-F5344CB8AC3E}">
        <p14:creationId xmlns:p14="http://schemas.microsoft.com/office/powerpoint/2010/main" val="1706375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linea di massima tutti i modelli presentati possono essere notevolmente migliorati se si aumentano il numero di campioni acquisendoli a diversi periodi di maturazione in modo di massimizzare la variazione relativa al parametro da modellare</a:t>
            </a:r>
          </a:p>
        </p:txBody>
      </p:sp>
      <p:sp>
        <p:nvSpPr>
          <p:cNvPr id="4" name="Segnaposto numero diapositiva 3"/>
          <p:cNvSpPr>
            <a:spLocks noGrp="1"/>
          </p:cNvSpPr>
          <p:nvPr>
            <p:ph type="sldNum" sz="quarter" idx="5"/>
          </p:nvPr>
        </p:nvSpPr>
        <p:spPr/>
        <p:txBody>
          <a:bodyPr/>
          <a:lstStyle/>
          <a:p>
            <a:fld id="{F6BBEA58-D539-4FC9-9FE7-90262291A35F}" type="slidenum">
              <a:rPr lang="it-IT" smtClean="0"/>
              <a:t>21</a:t>
            </a:fld>
            <a:endParaRPr lang="it-IT"/>
          </a:p>
        </p:txBody>
      </p:sp>
    </p:spTree>
    <p:extLst>
      <p:ext uri="{BB962C8B-B14F-4D97-AF65-F5344CB8AC3E}">
        <p14:creationId xmlns:p14="http://schemas.microsoft.com/office/powerpoint/2010/main" val="14700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L’ambito del REE di quest’anno si inseriva in un programma di miglioramento varietale, che è stato avviato da poco tempo, riguardante il Melo.</a:t>
            </a:r>
          </a:p>
          <a:p>
            <a:r>
              <a:rPr lang="it-IT" dirty="0"/>
              <a:t>Il melo è una delle specie frutticole di maggior importanza nel mondo ma soprattutto in Italia visto che ricopre la prima posizione per quanto riguarda la superficie coltivata.</a:t>
            </a:r>
          </a:p>
          <a:p>
            <a:r>
              <a:rPr lang="it-IT" dirty="0"/>
              <a:t>Lo scopo principale del programma di miglioramento varietale è quello di ottenere nuove varietà resistenti/tolleranti alla Ticchiolatura, caratterizzate ovviamente da pregevoli caratteristiche qualitative.</a:t>
            </a:r>
          </a:p>
          <a:p>
            <a:endParaRPr lang="it-IT" dirty="0"/>
          </a:p>
        </p:txBody>
      </p:sp>
      <p:sp>
        <p:nvSpPr>
          <p:cNvPr id="4" name="Segnaposto numero diapositiva 3"/>
          <p:cNvSpPr>
            <a:spLocks noGrp="1"/>
          </p:cNvSpPr>
          <p:nvPr>
            <p:ph type="sldNum" sz="quarter" idx="5"/>
          </p:nvPr>
        </p:nvSpPr>
        <p:spPr/>
        <p:txBody>
          <a:bodyPr/>
          <a:lstStyle/>
          <a:p>
            <a:fld id="{F6BBEA58-D539-4FC9-9FE7-90262291A35F}" type="slidenum">
              <a:rPr lang="it-IT" smtClean="0"/>
              <a:t>2</a:t>
            </a:fld>
            <a:endParaRPr lang="it-IT"/>
          </a:p>
        </p:txBody>
      </p:sp>
    </p:spTree>
    <p:extLst>
      <p:ext uri="{BB962C8B-B14F-4D97-AF65-F5344CB8AC3E}">
        <p14:creationId xmlns:p14="http://schemas.microsoft.com/office/powerpoint/2010/main" val="6216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ticchiolatura è la più importante patologia che colpisce il Melo ed  è causata dal fungo </a:t>
            </a:r>
            <a:r>
              <a:rPr lang="it-IT" dirty="0" err="1"/>
              <a:t>Venturia</a:t>
            </a:r>
            <a:r>
              <a:rPr lang="it-IT" dirty="0"/>
              <a:t> </a:t>
            </a:r>
            <a:r>
              <a:rPr lang="it-IT" dirty="0" err="1"/>
              <a:t>Inequalis</a:t>
            </a:r>
            <a:r>
              <a:rPr lang="it-IT" dirty="0"/>
              <a:t>.</a:t>
            </a:r>
          </a:p>
          <a:p>
            <a:r>
              <a:rPr lang="it-IT" dirty="0"/>
              <a:t>La malattia è diffusa in tutte le regioni mondiali dove il Melo è coltivato.</a:t>
            </a:r>
          </a:p>
          <a:p>
            <a:r>
              <a:rPr lang="it-IT" dirty="0"/>
              <a:t>Questo fungo causa Danni sia sulla foglia causando un danno per quanto riguarda la capacità di fare fotosintesi, sia sui frutti causando macchie necrotiche, rendendo di fatto i frutti incommerciabili.</a:t>
            </a:r>
          </a:p>
        </p:txBody>
      </p:sp>
      <p:sp>
        <p:nvSpPr>
          <p:cNvPr id="4" name="Segnaposto numero diapositiva 3"/>
          <p:cNvSpPr>
            <a:spLocks noGrp="1"/>
          </p:cNvSpPr>
          <p:nvPr>
            <p:ph type="sldNum" sz="quarter" idx="5"/>
          </p:nvPr>
        </p:nvSpPr>
        <p:spPr/>
        <p:txBody>
          <a:bodyPr/>
          <a:lstStyle/>
          <a:p>
            <a:fld id="{F6BBEA58-D539-4FC9-9FE7-90262291A35F}" type="slidenum">
              <a:rPr lang="it-IT" smtClean="0"/>
              <a:t>3</a:t>
            </a:fld>
            <a:endParaRPr lang="it-IT"/>
          </a:p>
        </p:txBody>
      </p:sp>
    </p:spTree>
    <p:extLst>
      <p:ext uri="{BB962C8B-B14F-4D97-AF65-F5344CB8AC3E}">
        <p14:creationId xmlns:p14="http://schemas.microsoft.com/office/powerpoint/2010/main" val="156749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Eterosi</a:t>
            </a:r>
            <a:r>
              <a:rPr lang="it-IT" dirty="0"/>
              <a:t>= </a:t>
            </a:r>
            <a:r>
              <a:rPr lang="it-IT" dirty="0" err="1"/>
              <a:t>AAxaa</a:t>
            </a:r>
            <a:r>
              <a:rPr lang="it-IT" dirty="0" err="1">
                <a:sym typeface="Wingdings" panose="05000000000000000000" pitchFamily="2" charset="2"/>
              </a:rPr>
              <a:t>Aa</a:t>
            </a:r>
            <a:r>
              <a:rPr lang="it-IT" dirty="0">
                <a:sym typeface="Wingdings" panose="05000000000000000000" pitchFamily="2" charset="2"/>
              </a:rPr>
              <a:t> in f1 ho così degli ibridi con </a:t>
            </a:r>
            <a:r>
              <a:rPr lang="it-IT" dirty="0" err="1">
                <a:sym typeface="Wingdings" panose="05000000000000000000" pitchFamily="2" charset="2"/>
              </a:rPr>
              <a:t>performace</a:t>
            </a:r>
            <a:r>
              <a:rPr lang="it-IT" dirty="0">
                <a:sym typeface="Wingdings" panose="05000000000000000000" pitchFamily="2" charset="2"/>
              </a:rPr>
              <a:t> maggiori dei genitori perché i caratteri sfavorevoli (alleli recessivi) vengono mascherati dai dominanti. poi si fanno cloni (</a:t>
            </a:r>
            <a:r>
              <a:rPr lang="it-IT" dirty="0" err="1">
                <a:sym typeface="Wingdings" panose="05000000000000000000" pitchFamily="2" charset="2"/>
              </a:rPr>
              <a:t>Hybridi</a:t>
            </a:r>
            <a:r>
              <a:rPr lang="it-IT" dirty="0">
                <a:sym typeface="Wingdings" panose="05000000000000000000" pitchFamily="2" charset="2"/>
              </a:rPr>
              <a:t> cloni); con un </a:t>
            </a:r>
            <a:r>
              <a:rPr lang="it-IT" dirty="0" err="1">
                <a:sym typeface="Wingdings" panose="05000000000000000000" pitchFamily="2" charset="2"/>
              </a:rPr>
              <a:t>reincrocio</a:t>
            </a:r>
            <a:r>
              <a:rPr lang="it-IT" dirty="0">
                <a:sym typeface="Wingdings" panose="05000000000000000000" pitchFamily="2" charset="2"/>
              </a:rPr>
              <a:t> ci sarebbe un cambio delle frequenze alleliche e si potrebbe manifestare caratteri recessivi spesso non favorevoli.</a:t>
            </a:r>
          </a:p>
          <a:p>
            <a:endParaRPr lang="it-IT" dirty="0">
              <a:sym typeface="Wingdings" panose="05000000000000000000" pitchFamily="2" charset="2"/>
            </a:endParaRPr>
          </a:p>
          <a:p>
            <a:r>
              <a:rPr lang="it-IT" dirty="0">
                <a:sym typeface="Wingdings" panose="05000000000000000000" pitchFamily="2" charset="2"/>
              </a:rPr>
              <a:t>Specie Allogama=Pianta in cui la fecondazione avviene ad opera del polline prodotto sia da altri fiori della stessa pianta sia da fiori di altri individui appartenenti alla stessa specie.</a:t>
            </a:r>
          </a:p>
          <a:p>
            <a:r>
              <a:rPr lang="it-IT" dirty="0"/>
              <a:t>Linee pure= Le linee pure sono linee </a:t>
            </a:r>
            <a:r>
              <a:rPr lang="it-IT"/>
              <a:t>di discendenza al </a:t>
            </a:r>
            <a:r>
              <a:rPr lang="it-IT" dirty="0"/>
              <a:t>cui interno la riproduzione sessuale dà lo stesso risultato di quella asessuale; praticamente sono gli individui che conservano gli stessi caratteri da una generazione all'altra.</a:t>
            </a:r>
          </a:p>
        </p:txBody>
      </p:sp>
      <p:sp>
        <p:nvSpPr>
          <p:cNvPr id="4" name="Segnaposto numero diapositiva 3"/>
          <p:cNvSpPr>
            <a:spLocks noGrp="1"/>
          </p:cNvSpPr>
          <p:nvPr>
            <p:ph type="sldNum" sz="quarter" idx="5"/>
          </p:nvPr>
        </p:nvSpPr>
        <p:spPr/>
        <p:txBody>
          <a:bodyPr/>
          <a:lstStyle/>
          <a:p>
            <a:fld id="{F6BBEA58-D539-4FC9-9FE7-90262291A35F}" type="slidenum">
              <a:rPr lang="it-IT" smtClean="0"/>
              <a:t>4</a:t>
            </a:fld>
            <a:endParaRPr lang="it-IT"/>
          </a:p>
        </p:txBody>
      </p:sp>
    </p:spTree>
    <p:extLst>
      <p:ext uri="{BB962C8B-B14F-4D97-AF65-F5344CB8AC3E}">
        <p14:creationId xmlns:p14="http://schemas.microsoft.com/office/powerpoint/2010/main" val="28131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maggior parte delle resistenze alla ticchiolatura  si trova in specie selvatiche di melo che producono mele di bassissima qualità, più simili a bacche che a frutti. Qua possiamo vedere un esempio di Malus </a:t>
            </a:r>
            <a:r>
              <a:rPr lang="it-IT" dirty="0" err="1"/>
              <a:t>Micromalus</a:t>
            </a:r>
            <a:r>
              <a:rPr lang="it-IT" dirty="0"/>
              <a:t> in alto a dx mentre in basso a sx di Malus Baccata </a:t>
            </a:r>
            <a:r>
              <a:rPr lang="it-IT" dirty="0" err="1"/>
              <a:t>jackii</a:t>
            </a:r>
            <a:r>
              <a:rPr lang="it-IT" dirty="0"/>
              <a:t> che sono appunto due meli selvatici che rappresentano fonti monogeniche di resistenza alla ticchiolatura.</a:t>
            </a:r>
          </a:p>
        </p:txBody>
      </p:sp>
      <p:sp>
        <p:nvSpPr>
          <p:cNvPr id="4" name="Segnaposto numero diapositiva 3"/>
          <p:cNvSpPr>
            <a:spLocks noGrp="1"/>
          </p:cNvSpPr>
          <p:nvPr>
            <p:ph type="sldNum" sz="quarter" idx="5"/>
          </p:nvPr>
        </p:nvSpPr>
        <p:spPr/>
        <p:txBody>
          <a:bodyPr/>
          <a:lstStyle/>
          <a:p>
            <a:fld id="{F6BBEA58-D539-4FC9-9FE7-90262291A35F}" type="slidenum">
              <a:rPr lang="it-IT" smtClean="0"/>
              <a:t>5</a:t>
            </a:fld>
            <a:endParaRPr lang="it-IT"/>
          </a:p>
        </p:txBody>
      </p:sp>
    </p:spTree>
    <p:extLst>
      <p:ext uri="{BB962C8B-B14F-4D97-AF65-F5344CB8AC3E}">
        <p14:creationId xmlns:p14="http://schemas.microsoft.com/office/powerpoint/2010/main" val="247185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resistenza </a:t>
            </a:r>
            <a:r>
              <a:rPr lang="it-IT" dirty="0" err="1"/>
              <a:t>Vf</a:t>
            </a:r>
            <a:r>
              <a:rPr lang="it-IT" dirty="0"/>
              <a:t> deriva dal Malus </a:t>
            </a:r>
            <a:r>
              <a:rPr lang="it-IT" dirty="0" err="1"/>
              <a:t>floribunda</a:t>
            </a:r>
            <a:r>
              <a:rPr lang="it-IT" dirty="0"/>
              <a:t> 821, di cui </a:t>
            </a:r>
            <a:r>
              <a:rPr lang="it-IT" dirty="0" err="1"/>
              <a:t>cui</a:t>
            </a:r>
            <a:r>
              <a:rPr lang="it-IT" dirty="0"/>
              <a:t> abbiamo due foto riguardanti lo stadio di fioritura e fruttificazione, ed è un carattere monogenico.</a:t>
            </a:r>
          </a:p>
          <a:p>
            <a:r>
              <a:rPr lang="it-IT" dirty="0"/>
              <a:t>I sintomi dell’attacco del fungo su piante </a:t>
            </a:r>
            <a:r>
              <a:rPr lang="it-IT" dirty="0" err="1"/>
              <a:t>Vf</a:t>
            </a:r>
            <a:r>
              <a:rPr lang="it-IT" dirty="0"/>
              <a:t>-resistenti vanno dall’assenza completa di sintomi, alla presenza di alcune macchie clorotiche o necrotiche, come possiamo vedere dall’immagine in basso.</a:t>
            </a:r>
          </a:p>
          <a:p>
            <a:r>
              <a:rPr lang="it-IT" dirty="0"/>
              <a:t>Carattere monogenico= o è dominante o recessivo, significa che c’è un solo gene che controlla quel carattere; quando è dominante è resistente se recessivo invece è suscettibile.</a:t>
            </a:r>
          </a:p>
        </p:txBody>
      </p:sp>
      <p:sp>
        <p:nvSpPr>
          <p:cNvPr id="4" name="Segnaposto numero diapositiva 3"/>
          <p:cNvSpPr>
            <a:spLocks noGrp="1"/>
          </p:cNvSpPr>
          <p:nvPr>
            <p:ph type="sldNum" sz="quarter" idx="5"/>
          </p:nvPr>
        </p:nvSpPr>
        <p:spPr/>
        <p:txBody>
          <a:bodyPr/>
          <a:lstStyle/>
          <a:p>
            <a:fld id="{F6BBEA58-D539-4FC9-9FE7-90262291A35F}" type="slidenum">
              <a:rPr lang="it-IT" smtClean="0"/>
              <a:t>6</a:t>
            </a:fld>
            <a:endParaRPr lang="it-IT"/>
          </a:p>
        </p:txBody>
      </p:sp>
    </p:spTree>
    <p:extLst>
      <p:ext uri="{BB962C8B-B14F-4D97-AF65-F5344CB8AC3E}">
        <p14:creationId xmlns:p14="http://schemas.microsoft.com/office/powerpoint/2010/main" val="1200628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peso è un parametron </a:t>
            </a:r>
            <a:r>
              <a:rPr lang="en-US" dirty="0" err="1"/>
              <a:t>fisico</a:t>
            </a:r>
            <a:r>
              <a:rPr lang="en-US" dirty="0"/>
              <a:t> </a:t>
            </a:r>
            <a:r>
              <a:rPr lang="en-US" dirty="0" err="1"/>
              <a:t>che</a:t>
            </a:r>
            <a:r>
              <a:rPr lang="en-US" dirty="0"/>
              <a:t> non è possible </a:t>
            </a:r>
            <a:r>
              <a:rPr lang="en-US" dirty="0" err="1"/>
              <a:t>valutare</a:t>
            </a:r>
            <a:r>
              <a:rPr lang="en-US" dirty="0"/>
              <a:t> con </a:t>
            </a:r>
            <a:r>
              <a:rPr lang="en-US" dirty="0" err="1"/>
              <a:t>metodo</a:t>
            </a:r>
            <a:r>
              <a:rPr lang="en-US" dirty="0"/>
              <a:t> </a:t>
            </a:r>
            <a:r>
              <a:rPr lang="en-US" dirty="0" err="1"/>
              <a:t>spettroscopico</a:t>
            </a:r>
            <a:r>
              <a:rPr lang="en-US" dirty="0"/>
              <a:t> </a:t>
            </a:r>
            <a:r>
              <a:rPr lang="en-US" dirty="0" err="1"/>
              <a:t>puntuale</a:t>
            </a:r>
            <a:r>
              <a:rPr lang="en-US" dirty="0"/>
              <a:t> come </a:t>
            </a:r>
            <a:r>
              <a:rPr lang="en-US" dirty="0" err="1"/>
              <a:t>quello</a:t>
            </a:r>
            <a:r>
              <a:rPr lang="en-US" dirty="0"/>
              <a:t> </a:t>
            </a:r>
            <a:r>
              <a:rPr lang="en-US" dirty="0" err="1"/>
              <a:t>che</a:t>
            </a:r>
            <a:r>
              <a:rPr lang="en-US" dirty="0"/>
              <a:t> </a:t>
            </a:r>
            <a:r>
              <a:rPr lang="en-US" dirty="0" err="1"/>
              <a:t>abbiamo</a:t>
            </a:r>
            <a:r>
              <a:rPr lang="en-US" dirty="0"/>
              <a:t> </a:t>
            </a:r>
            <a:r>
              <a:rPr lang="en-US" dirty="0" err="1"/>
              <a:t>utilizzato</a:t>
            </a:r>
            <a:r>
              <a:rPr lang="en-US" dirty="0"/>
              <a:t> con il NIR; </a:t>
            </a:r>
            <a:r>
              <a:rPr lang="en-US" dirty="0" err="1"/>
              <a:t>mentre</a:t>
            </a:r>
            <a:r>
              <a:rPr lang="en-US" dirty="0"/>
              <a:t> è </a:t>
            </a:r>
            <a:r>
              <a:rPr lang="en-US" dirty="0" err="1"/>
              <a:t>valutabile</a:t>
            </a:r>
            <a:r>
              <a:rPr lang="en-US" dirty="0"/>
              <a:t> la </a:t>
            </a:r>
            <a:r>
              <a:rPr lang="en-US" dirty="0" err="1"/>
              <a:t>classificazione</a:t>
            </a:r>
            <a:r>
              <a:rPr lang="en-US" dirty="0"/>
              <a:t> </a:t>
            </a:r>
            <a:r>
              <a:rPr lang="en-US" dirty="0" err="1"/>
              <a:t>varietale</a:t>
            </a:r>
            <a:r>
              <a:rPr lang="en-US" dirty="0"/>
              <a:t>.</a:t>
            </a:r>
          </a:p>
        </p:txBody>
      </p:sp>
      <p:sp>
        <p:nvSpPr>
          <p:cNvPr id="4" name="Slide Number Placeholder 3"/>
          <p:cNvSpPr>
            <a:spLocks noGrp="1"/>
          </p:cNvSpPr>
          <p:nvPr>
            <p:ph type="sldNum" sz="quarter" idx="10"/>
          </p:nvPr>
        </p:nvSpPr>
        <p:spPr/>
        <p:txBody>
          <a:bodyPr/>
          <a:lstStyle/>
          <a:p>
            <a:fld id="{F6BBEA58-D539-4FC9-9FE7-90262291A35F}" type="slidenum">
              <a:rPr lang="it-IT" smtClean="0"/>
              <a:t>7</a:t>
            </a:fld>
            <a:endParaRPr lang="it-IT"/>
          </a:p>
        </p:txBody>
      </p:sp>
    </p:spTree>
    <p:extLst>
      <p:ext uri="{BB962C8B-B14F-4D97-AF65-F5344CB8AC3E}">
        <p14:creationId xmlns:p14="http://schemas.microsoft.com/office/powerpoint/2010/main" val="946303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Analisi sono state effettuate su 3 varietà di melo su 10 frutti  per ciascuna. Sono state svolte le seguenti analisi</a:t>
            </a:r>
          </a:p>
        </p:txBody>
      </p:sp>
      <p:sp>
        <p:nvSpPr>
          <p:cNvPr id="4" name="Segnaposto numero diapositiva 3"/>
          <p:cNvSpPr>
            <a:spLocks noGrp="1"/>
          </p:cNvSpPr>
          <p:nvPr>
            <p:ph type="sldNum" sz="quarter" idx="5"/>
          </p:nvPr>
        </p:nvSpPr>
        <p:spPr/>
        <p:txBody>
          <a:bodyPr/>
          <a:lstStyle/>
          <a:p>
            <a:fld id="{F6BBEA58-D539-4FC9-9FE7-90262291A35F}" type="slidenum">
              <a:rPr lang="it-IT" smtClean="0"/>
              <a:t>8</a:t>
            </a:fld>
            <a:endParaRPr lang="it-IT"/>
          </a:p>
        </p:txBody>
      </p:sp>
    </p:spTree>
    <p:extLst>
      <p:ext uri="{BB962C8B-B14F-4D97-AF65-F5344CB8AC3E}">
        <p14:creationId xmlns:p14="http://schemas.microsoft.com/office/powerpoint/2010/main" val="354766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Analisi svolte prima non distruttive e poi distruttive. </a:t>
            </a:r>
          </a:p>
          <a:p>
            <a:r>
              <a:rPr lang="it-IT" dirty="0"/>
              <a:t>Per quanto riguarda le analisi non distruttive sono state svolte la misurazione del peso tramite una bilancia digitale di precisione.</a:t>
            </a:r>
          </a:p>
          <a:p>
            <a:r>
              <a:rPr lang="it-IT" dirty="0"/>
              <a:t>Successivamente è stata valutata la forma del frutto attraverso schede di riferimento; e in seguito si è valutata la colorazione del frutto tramite l’uso del </a:t>
            </a:r>
            <a:r>
              <a:rPr lang="it-IT" dirty="0" err="1"/>
              <a:t>minolta</a:t>
            </a:r>
            <a:r>
              <a:rPr lang="it-IT" dirty="0"/>
              <a:t> e infine una misurazione con il NIR.</a:t>
            </a:r>
          </a:p>
          <a:p>
            <a:r>
              <a:rPr lang="it-IT" dirty="0"/>
              <a:t>Si è poi passato alle analisi distruttive; per prima si è valutata la durezza tramite l’uso del penetrometro, test utilizzato per valutare la resistenza agli urti e alle manipolazioni da parte del frutto.</a:t>
            </a:r>
          </a:p>
          <a:p>
            <a:r>
              <a:rPr lang="it-IT" dirty="0"/>
              <a:t>Poi è stato misurato il contenuto di solidi solubili attraverso l’impiego di un rifrattometro digitale e infine abbiamo effettuato il test dell’amido per valutare lo stadio di maturazione del frutto.</a:t>
            </a:r>
          </a:p>
        </p:txBody>
      </p:sp>
      <p:sp>
        <p:nvSpPr>
          <p:cNvPr id="4" name="Segnaposto numero diapositiva 3"/>
          <p:cNvSpPr>
            <a:spLocks noGrp="1"/>
          </p:cNvSpPr>
          <p:nvPr>
            <p:ph type="sldNum" sz="quarter" idx="5"/>
          </p:nvPr>
        </p:nvSpPr>
        <p:spPr/>
        <p:txBody>
          <a:bodyPr/>
          <a:lstStyle/>
          <a:p>
            <a:fld id="{F6BBEA58-D539-4FC9-9FE7-90262291A35F}" type="slidenum">
              <a:rPr lang="it-IT" smtClean="0"/>
              <a:t>9</a:t>
            </a:fld>
            <a:endParaRPr lang="it-IT"/>
          </a:p>
        </p:txBody>
      </p:sp>
    </p:spTree>
    <p:extLst>
      <p:ext uri="{BB962C8B-B14F-4D97-AF65-F5344CB8AC3E}">
        <p14:creationId xmlns:p14="http://schemas.microsoft.com/office/powerpoint/2010/main" val="171816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884621D-4AF5-2430-15B5-02BA3AB713F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F7AF4C32-C69F-D3E9-709F-80469B103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14CB3859-03D0-3786-DC88-C98D4C1BC515}"/>
              </a:ext>
            </a:extLst>
          </p:cNvPr>
          <p:cNvSpPr>
            <a:spLocks noGrp="1"/>
          </p:cNvSpPr>
          <p:nvPr>
            <p:ph type="dt" sz="half" idx="10"/>
          </p:nvPr>
        </p:nvSpPr>
        <p:spPr/>
        <p:txBody>
          <a:bodyPr/>
          <a:lstStyle/>
          <a:p>
            <a:fld id="{F276B62B-335E-42D3-8521-DE94640793D4}" type="datetimeFigureOut">
              <a:rPr lang="it-IT" smtClean="0"/>
              <a:t>14/12/22</a:t>
            </a:fld>
            <a:endParaRPr lang="it-IT"/>
          </a:p>
        </p:txBody>
      </p:sp>
      <p:sp>
        <p:nvSpPr>
          <p:cNvPr id="5" name="Segnaposto piè di pagina 4">
            <a:extLst>
              <a:ext uri="{FF2B5EF4-FFF2-40B4-BE49-F238E27FC236}">
                <a16:creationId xmlns="" xmlns:a16="http://schemas.microsoft.com/office/drawing/2014/main" id="{A3E3F715-30B9-F63E-B884-A876C3A0629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24D41CE9-9EEF-B61D-8D76-D14AA9DEF318}"/>
              </a:ext>
            </a:extLst>
          </p:cNvPr>
          <p:cNvSpPr>
            <a:spLocks noGrp="1"/>
          </p:cNvSpPr>
          <p:nvPr>
            <p:ph type="sldNum" sz="quarter" idx="12"/>
          </p:nvPr>
        </p:nvSpPr>
        <p:spPr/>
        <p:txBody>
          <a:bodyPr/>
          <a:lstStyle/>
          <a:p>
            <a:fld id="{98A0E9BF-7EDC-457B-BFBA-8D16B79F15F1}" type="slidenum">
              <a:rPr lang="it-IT" smtClean="0"/>
              <a:t>‹n.›</a:t>
            </a:fld>
            <a:endParaRPr lang="it-IT"/>
          </a:p>
        </p:txBody>
      </p:sp>
    </p:spTree>
    <p:extLst>
      <p:ext uri="{BB962C8B-B14F-4D97-AF65-F5344CB8AC3E}">
        <p14:creationId xmlns:p14="http://schemas.microsoft.com/office/powerpoint/2010/main" val="192033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81D98C6-6B80-6979-04D5-DC90BEBBBA2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F68009A3-63A1-FBEF-39EA-B41BD646508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02D33278-3CA0-06D8-BBDC-03DBA8D9B03B}"/>
              </a:ext>
            </a:extLst>
          </p:cNvPr>
          <p:cNvSpPr>
            <a:spLocks noGrp="1"/>
          </p:cNvSpPr>
          <p:nvPr>
            <p:ph type="dt" sz="half" idx="10"/>
          </p:nvPr>
        </p:nvSpPr>
        <p:spPr/>
        <p:txBody>
          <a:bodyPr/>
          <a:lstStyle/>
          <a:p>
            <a:fld id="{F276B62B-335E-42D3-8521-DE94640793D4}" type="datetimeFigureOut">
              <a:rPr lang="it-IT" smtClean="0"/>
              <a:t>14/12/22</a:t>
            </a:fld>
            <a:endParaRPr lang="it-IT"/>
          </a:p>
        </p:txBody>
      </p:sp>
      <p:sp>
        <p:nvSpPr>
          <p:cNvPr id="5" name="Segnaposto piè di pagina 4">
            <a:extLst>
              <a:ext uri="{FF2B5EF4-FFF2-40B4-BE49-F238E27FC236}">
                <a16:creationId xmlns="" xmlns:a16="http://schemas.microsoft.com/office/drawing/2014/main" id="{86476683-7D51-CA1B-EB88-173D19058DD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86328378-2629-63FF-11BE-F877C2136DF3}"/>
              </a:ext>
            </a:extLst>
          </p:cNvPr>
          <p:cNvSpPr>
            <a:spLocks noGrp="1"/>
          </p:cNvSpPr>
          <p:nvPr>
            <p:ph type="sldNum" sz="quarter" idx="12"/>
          </p:nvPr>
        </p:nvSpPr>
        <p:spPr/>
        <p:txBody>
          <a:bodyPr/>
          <a:lstStyle/>
          <a:p>
            <a:fld id="{98A0E9BF-7EDC-457B-BFBA-8D16B79F15F1}" type="slidenum">
              <a:rPr lang="it-IT" smtClean="0"/>
              <a:t>‹n.›</a:t>
            </a:fld>
            <a:endParaRPr lang="it-IT"/>
          </a:p>
        </p:txBody>
      </p:sp>
    </p:spTree>
    <p:extLst>
      <p:ext uri="{BB962C8B-B14F-4D97-AF65-F5344CB8AC3E}">
        <p14:creationId xmlns:p14="http://schemas.microsoft.com/office/powerpoint/2010/main" val="20116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6A9CF025-3D75-F280-B0A3-B9D1F50D1C7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0F247105-EBC5-7A14-BE0E-7AD2B2DFB9C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2FDAE6B-40A1-6C81-4CE1-501CC8BA1879}"/>
              </a:ext>
            </a:extLst>
          </p:cNvPr>
          <p:cNvSpPr>
            <a:spLocks noGrp="1"/>
          </p:cNvSpPr>
          <p:nvPr>
            <p:ph type="dt" sz="half" idx="10"/>
          </p:nvPr>
        </p:nvSpPr>
        <p:spPr/>
        <p:txBody>
          <a:bodyPr/>
          <a:lstStyle/>
          <a:p>
            <a:fld id="{F276B62B-335E-42D3-8521-DE94640793D4}" type="datetimeFigureOut">
              <a:rPr lang="it-IT" smtClean="0"/>
              <a:t>14/12/22</a:t>
            </a:fld>
            <a:endParaRPr lang="it-IT"/>
          </a:p>
        </p:txBody>
      </p:sp>
      <p:sp>
        <p:nvSpPr>
          <p:cNvPr id="5" name="Segnaposto piè di pagina 4">
            <a:extLst>
              <a:ext uri="{FF2B5EF4-FFF2-40B4-BE49-F238E27FC236}">
                <a16:creationId xmlns="" xmlns:a16="http://schemas.microsoft.com/office/drawing/2014/main" id="{3E76E797-B634-58A6-ADFD-1289C3CC3D5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EDD73EB-F69B-EDF4-8AF7-AEBD114BCB28}"/>
              </a:ext>
            </a:extLst>
          </p:cNvPr>
          <p:cNvSpPr>
            <a:spLocks noGrp="1"/>
          </p:cNvSpPr>
          <p:nvPr>
            <p:ph type="sldNum" sz="quarter" idx="12"/>
          </p:nvPr>
        </p:nvSpPr>
        <p:spPr/>
        <p:txBody>
          <a:bodyPr/>
          <a:lstStyle/>
          <a:p>
            <a:fld id="{98A0E9BF-7EDC-457B-BFBA-8D16B79F15F1}" type="slidenum">
              <a:rPr lang="it-IT" smtClean="0"/>
              <a:t>‹n.›</a:t>
            </a:fld>
            <a:endParaRPr lang="it-IT"/>
          </a:p>
        </p:txBody>
      </p:sp>
    </p:spTree>
    <p:extLst>
      <p:ext uri="{BB962C8B-B14F-4D97-AF65-F5344CB8AC3E}">
        <p14:creationId xmlns:p14="http://schemas.microsoft.com/office/powerpoint/2010/main" val="344970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96DBA39-2DE3-DDE5-551C-7D9ABEE5133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3B3DBA35-0AFF-BE9D-E2FD-D600E7F9BD9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937DBACB-8BFC-7F4B-5ACB-B32147CBEC93}"/>
              </a:ext>
            </a:extLst>
          </p:cNvPr>
          <p:cNvSpPr>
            <a:spLocks noGrp="1"/>
          </p:cNvSpPr>
          <p:nvPr>
            <p:ph type="dt" sz="half" idx="10"/>
          </p:nvPr>
        </p:nvSpPr>
        <p:spPr/>
        <p:txBody>
          <a:bodyPr/>
          <a:lstStyle/>
          <a:p>
            <a:fld id="{F276B62B-335E-42D3-8521-DE94640793D4}" type="datetimeFigureOut">
              <a:rPr lang="it-IT" smtClean="0"/>
              <a:t>14/12/22</a:t>
            </a:fld>
            <a:endParaRPr lang="it-IT"/>
          </a:p>
        </p:txBody>
      </p:sp>
      <p:sp>
        <p:nvSpPr>
          <p:cNvPr id="5" name="Segnaposto piè di pagina 4">
            <a:extLst>
              <a:ext uri="{FF2B5EF4-FFF2-40B4-BE49-F238E27FC236}">
                <a16:creationId xmlns="" xmlns:a16="http://schemas.microsoft.com/office/drawing/2014/main" id="{296F6AB1-C8CC-45F3-DE19-BE01598397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CBF2AEBD-EAB3-4A3B-DFE5-925B59DD1703}"/>
              </a:ext>
            </a:extLst>
          </p:cNvPr>
          <p:cNvSpPr>
            <a:spLocks noGrp="1"/>
          </p:cNvSpPr>
          <p:nvPr>
            <p:ph type="sldNum" sz="quarter" idx="12"/>
          </p:nvPr>
        </p:nvSpPr>
        <p:spPr/>
        <p:txBody>
          <a:bodyPr/>
          <a:lstStyle/>
          <a:p>
            <a:fld id="{98A0E9BF-7EDC-457B-BFBA-8D16B79F15F1}" type="slidenum">
              <a:rPr lang="it-IT" smtClean="0"/>
              <a:t>‹n.›</a:t>
            </a:fld>
            <a:endParaRPr lang="it-IT"/>
          </a:p>
        </p:txBody>
      </p:sp>
    </p:spTree>
    <p:extLst>
      <p:ext uri="{BB962C8B-B14F-4D97-AF65-F5344CB8AC3E}">
        <p14:creationId xmlns:p14="http://schemas.microsoft.com/office/powerpoint/2010/main" val="15084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AEDDA74-C455-2C9B-2E3F-6E1B23F8433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27B072A7-B2DF-F513-AB45-972B3B848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7EE379E4-AE36-EA6B-4FFA-0F2017C78C3F}"/>
              </a:ext>
            </a:extLst>
          </p:cNvPr>
          <p:cNvSpPr>
            <a:spLocks noGrp="1"/>
          </p:cNvSpPr>
          <p:nvPr>
            <p:ph type="dt" sz="half" idx="10"/>
          </p:nvPr>
        </p:nvSpPr>
        <p:spPr/>
        <p:txBody>
          <a:bodyPr/>
          <a:lstStyle/>
          <a:p>
            <a:fld id="{F276B62B-335E-42D3-8521-DE94640793D4}" type="datetimeFigureOut">
              <a:rPr lang="it-IT" smtClean="0"/>
              <a:t>14/12/22</a:t>
            </a:fld>
            <a:endParaRPr lang="it-IT"/>
          </a:p>
        </p:txBody>
      </p:sp>
      <p:sp>
        <p:nvSpPr>
          <p:cNvPr id="5" name="Segnaposto piè di pagina 4">
            <a:extLst>
              <a:ext uri="{FF2B5EF4-FFF2-40B4-BE49-F238E27FC236}">
                <a16:creationId xmlns="" xmlns:a16="http://schemas.microsoft.com/office/drawing/2014/main" id="{6E7FC378-BF25-0483-65F1-9234945CD5C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FA3B0E7F-215B-01D5-81DB-93296498F931}"/>
              </a:ext>
            </a:extLst>
          </p:cNvPr>
          <p:cNvSpPr>
            <a:spLocks noGrp="1"/>
          </p:cNvSpPr>
          <p:nvPr>
            <p:ph type="sldNum" sz="quarter" idx="12"/>
          </p:nvPr>
        </p:nvSpPr>
        <p:spPr/>
        <p:txBody>
          <a:bodyPr/>
          <a:lstStyle/>
          <a:p>
            <a:fld id="{98A0E9BF-7EDC-457B-BFBA-8D16B79F15F1}" type="slidenum">
              <a:rPr lang="it-IT" smtClean="0"/>
              <a:t>‹n.›</a:t>
            </a:fld>
            <a:endParaRPr lang="it-IT"/>
          </a:p>
        </p:txBody>
      </p:sp>
    </p:spTree>
    <p:extLst>
      <p:ext uri="{BB962C8B-B14F-4D97-AF65-F5344CB8AC3E}">
        <p14:creationId xmlns:p14="http://schemas.microsoft.com/office/powerpoint/2010/main" val="411627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BB6C584-DA3E-D5F0-CC55-2C0EFA202BD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E3378E6F-D82D-1E6F-60FD-8F498EE7554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DBBA9AE4-ACD5-5020-4F68-12DB2BE7EB2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17510D09-65F2-1B01-76AC-91C9CCD7BC99}"/>
              </a:ext>
            </a:extLst>
          </p:cNvPr>
          <p:cNvSpPr>
            <a:spLocks noGrp="1"/>
          </p:cNvSpPr>
          <p:nvPr>
            <p:ph type="dt" sz="half" idx="10"/>
          </p:nvPr>
        </p:nvSpPr>
        <p:spPr/>
        <p:txBody>
          <a:bodyPr/>
          <a:lstStyle/>
          <a:p>
            <a:fld id="{F276B62B-335E-42D3-8521-DE94640793D4}" type="datetimeFigureOut">
              <a:rPr lang="it-IT" smtClean="0"/>
              <a:t>14/12/22</a:t>
            </a:fld>
            <a:endParaRPr lang="it-IT"/>
          </a:p>
        </p:txBody>
      </p:sp>
      <p:sp>
        <p:nvSpPr>
          <p:cNvPr id="6" name="Segnaposto piè di pagina 5">
            <a:extLst>
              <a:ext uri="{FF2B5EF4-FFF2-40B4-BE49-F238E27FC236}">
                <a16:creationId xmlns="" xmlns:a16="http://schemas.microsoft.com/office/drawing/2014/main" id="{8D3E8633-FB3A-ADD1-CC03-5A8EAE7E16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84EC1B1E-5BDC-0BC6-E2AE-37F730FA9070}"/>
              </a:ext>
            </a:extLst>
          </p:cNvPr>
          <p:cNvSpPr>
            <a:spLocks noGrp="1"/>
          </p:cNvSpPr>
          <p:nvPr>
            <p:ph type="sldNum" sz="quarter" idx="12"/>
          </p:nvPr>
        </p:nvSpPr>
        <p:spPr/>
        <p:txBody>
          <a:bodyPr/>
          <a:lstStyle/>
          <a:p>
            <a:fld id="{98A0E9BF-7EDC-457B-BFBA-8D16B79F15F1}" type="slidenum">
              <a:rPr lang="it-IT" smtClean="0"/>
              <a:t>‹n.›</a:t>
            </a:fld>
            <a:endParaRPr lang="it-IT"/>
          </a:p>
        </p:txBody>
      </p:sp>
    </p:spTree>
    <p:extLst>
      <p:ext uri="{BB962C8B-B14F-4D97-AF65-F5344CB8AC3E}">
        <p14:creationId xmlns:p14="http://schemas.microsoft.com/office/powerpoint/2010/main" val="401896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13539BD-090E-788C-0269-374791F32A0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E1779FE9-2185-1DFF-6109-6EA537F644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E95034E4-946B-0CFB-52C2-3D6D915F78C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11E228BF-8814-0392-09AD-3D1BF29019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467527CB-A696-58FA-A380-8AF4B437B5E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78A93A50-999F-97E1-6130-54B4DD2A860B}"/>
              </a:ext>
            </a:extLst>
          </p:cNvPr>
          <p:cNvSpPr>
            <a:spLocks noGrp="1"/>
          </p:cNvSpPr>
          <p:nvPr>
            <p:ph type="dt" sz="half" idx="10"/>
          </p:nvPr>
        </p:nvSpPr>
        <p:spPr/>
        <p:txBody>
          <a:bodyPr/>
          <a:lstStyle/>
          <a:p>
            <a:fld id="{F276B62B-335E-42D3-8521-DE94640793D4}" type="datetimeFigureOut">
              <a:rPr lang="it-IT" smtClean="0"/>
              <a:t>14/12/22</a:t>
            </a:fld>
            <a:endParaRPr lang="it-IT"/>
          </a:p>
        </p:txBody>
      </p:sp>
      <p:sp>
        <p:nvSpPr>
          <p:cNvPr id="8" name="Segnaposto piè di pagina 7">
            <a:extLst>
              <a:ext uri="{FF2B5EF4-FFF2-40B4-BE49-F238E27FC236}">
                <a16:creationId xmlns="" xmlns:a16="http://schemas.microsoft.com/office/drawing/2014/main" id="{6462BC59-8A49-AD3E-6D71-97E35ACF2DA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91FE6205-8037-8B12-0349-E155FD7D2E57}"/>
              </a:ext>
            </a:extLst>
          </p:cNvPr>
          <p:cNvSpPr>
            <a:spLocks noGrp="1"/>
          </p:cNvSpPr>
          <p:nvPr>
            <p:ph type="sldNum" sz="quarter" idx="12"/>
          </p:nvPr>
        </p:nvSpPr>
        <p:spPr/>
        <p:txBody>
          <a:bodyPr/>
          <a:lstStyle/>
          <a:p>
            <a:fld id="{98A0E9BF-7EDC-457B-BFBA-8D16B79F15F1}" type="slidenum">
              <a:rPr lang="it-IT" smtClean="0"/>
              <a:t>‹n.›</a:t>
            </a:fld>
            <a:endParaRPr lang="it-IT"/>
          </a:p>
        </p:txBody>
      </p:sp>
    </p:spTree>
    <p:extLst>
      <p:ext uri="{BB962C8B-B14F-4D97-AF65-F5344CB8AC3E}">
        <p14:creationId xmlns:p14="http://schemas.microsoft.com/office/powerpoint/2010/main" val="122863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6236AD9-CAD3-40AB-14AF-3AF6A93849C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945B9D10-397D-B389-D71E-EE95DB30B40D}"/>
              </a:ext>
            </a:extLst>
          </p:cNvPr>
          <p:cNvSpPr>
            <a:spLocks noGrp="1"/>
          </p:cNvSpPr>
          <p:nvPr>
            <p:ph type="dt" sz="half" idx="10"/>
          </p:nvPr>
        </p:nvSpPr>
        <p:spPr/>
        <p:txBody>
          <a:bodyPr/>
          <a:lstStyle/>
          <a:p>
            <a:fld id="{F276B62B-335E-42D3-8521-DE94640793D4}" type="datetimeFigureOut">
              <a:rPr lang="it-IT" smtClean="0"/>
              <a:t>14/12/22</a:t>
            </a:fld>
            <a:endParaRPr lang="it-IT"/>
          </a:p>
        </p:txBody>
      </p:sp>
      <p:sp>
        <p:nvSpPr>
          <p:cNvPr id="4" name="Segnaposto piè di pagina 3">
            <a:extLst>
              <a:ext uri="{FF2B5EF4-FFF2-40B4-BE49-F238E27FC236}">
                <a16:creationId xmlns="" xmlns:a16="http://schemas.microsoft.com/office/drawing/2014/main" id="{4D67CBCF-51AF-EEBD-030B-3569963FB58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54B51D17-1F68-ADB5-849B-D58A54011180}"/>
              </a:ext>
            </a:extLst>
          </p:cNvPr>
          <p:cNvSpPr>
            <a:spLocks noGrp="1"/>
          </p:cNvSpPr>
          <p:nvPr>
            <p:ph type="sldNum" sz="quarter" idx="12"/>
          </p:nvPr>
        </p:nvSpPr>
        <p:spPr/>
        <p:txBody>
          <a:bodyPr/>
          <a:lstStyle/>
          <a:p>
            <a:fld id="{98A0E9BF-7EDC-457B-BFBA-8D16B79F15F1}" type="slidenum">
              <a:rPr lang="it-IT" smtClean="0"/>
              <a:t>‹n.›</a:t>
            </a:fld>
            <a:endParaRPr lang="it-IT"/>
          </a:p>
        </p:txBody>
      </p:sp>
    </p:spTree>
    <p:extLst>
      <p:ext uri="{BB962C8B-B14F-4D97-AF65-F5344CB8AC3E}">
        <p14:creationId xmlns:p14="http://schemas.microsoft.com/office/powerpoint/2010/main" val="127843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F59DB3E5-86F6-E31E-CB17-09CD5FEBC39D}"/>
              </a:ext>
            </a:extLst>
          </p:cNvPr>
          <p:cNvSpPr>
            <a:spLocks noGrp="1"/>
          </p:cNvSpPr>
          <p:nvPr>
            <p:ph type="dt" sz="half" idx="10"/>
          </p:nvPr>
        </p:nvSpPr>
        <p:spPr/>
        <p:txBody>
          <a:bodyPr/>
          <a:lstStyle/>
          <a:p>
            <a:fld id="{F276B62B-335E-42D3-8521-DE94640793D4}" type="datetimeFigureOut">
              <a:rPr lang="it-IT" smtClean="0"/>
              <a:t>14/12/22</a:t>
            </a:fld>
            <a:endParaRPr lang="it-IT"/>
          </a:p>
        </p:txBody>
      </p:sp>
      <p:sp>
        <p:nvSpPr>
          <p:cNvPr id="3" name="Segnaposto piè di pagina 2">
            <a:extLst>
              <a:ext uri="{FF2B5EF4-FFF2-40B4-BE49-F238E27FC236}">
                <a16:creationId xmlns="" xmlns:a16="http://schemas.microsoft.com/office/drawing/2014/main" id="{E9DD1527-6EA5-6585-5970-64399CBBD31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20D19BBA-999E-D240-9794-CA6DF4DC764F}"/>
              </a:ext>
            </a:extLst>
          </p:cNvPr>
          <p:cNvSpPr>
            <a:spLocks noGrp="1"/>
          </p:cNvSpPr>
          <p:nvPr>
            <p:ph type="sldNum" sz="quarter" idx="12"/>
          </p:nvPr>
        </p:nvSpPr>
        <p:spPr/>
        <p:txBody>
          <a:bodyPr/>
          <a:lstStyle/>
          <a:p>
            <a:fld id="{98A0E9BF-7EDC-457B-BFBA-8D16B79F15F1}" type="slidenum">
              <a:rPr lang="it-IT" smtClean="0"/>
              <a:t>‹n.›</a:t>
            </a:fld>
            <a:endParaRPr lang="it-IT"/>
          </a:p>
        </p:txBody>
      </p:sp>
    </p:spTree>
    <p:extLst>
      <p:ext uri="{BB962C8B-B14F-4D97-AF65-F5344CB8AC3E}">
        <p14:creationId xmlns:p14="http://schemas.microsoft.com/office/powerpoint/2010/main" val="131213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9698C6B-F41E-B1D7-EA4A-E1678C8B91E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91B9A83C-CBE6-B5A4-C59D-A94A23463C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D08B59C6-4C01-ED72-01D2-9F25E2F6D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952B67D8-E9AC-40CF-6120-9BEB23C6BAE9}"/>
              </a:ext>
            </a:extLst>
          </p:cNvPr>
          <p:cNvSpPr>
            <a:spLocks noGrp="1"/>
          </p:cNvSpPr>
          <p:nvPr>
            <p:ph type="dt" sz="half" idx="10"/>
          </p:nvPr>
        </p:nvSpPr>
        <p:spPr/>
        <p:txBody>
          <a:bodyPr/>
          <a:lstStyle/>
          <a:p>
            <a:fld id="{F276B62B-335E-42D3-8521-DE94640793D4}" type="datetimeFigureOut">
              <a:rPr lang="it-IT" smtClean="0"/>
              <a:t>14/12/22</a:t>
            </a:fld>
            <a:endParaRPr lang="it-IT"/>
          </a:p>
        </p:txBody>
      </p:sp>
      <p:sp>
        <p:nvSpPr>
          <p:cNvPr id="6" name="Segnaposto piè di pagina 5">
            <a:extLst>
              <a:ext uri="{FF2B5EF4-FFF2-40B4-BE49-F238E27FC236}">
                <a16:creationId xmlns="" xmlns:a16="http://schemas.microsoft.com/office/drawing/2014/main" id="{E898CCD7-EE19-C783-CE58-336CF04CDF6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794F6B89-09E9-2CEA-2E12-D3A652BCB7B9}"/>
              </a:ext>
            </a:extLst>
          </p:cNvPr>
          <p:cNvSpPr>
            <a:spLocks noGrp="1"/>
          </p:cNvSpPr>
          <p:nvPr>
            <p:ph type="sldNum" sz="quarter" idx="12"/>
          </p:nvPr>
        </p:nvSpPr>
        <p:spPr/>
        <p:txBody>
          <a:bodyPr/>
          <a:lstStyle/>
          <a:p>
            <a:fld id="{98A0E9BF-7EDC-457B-BFBA-8D16B79F15F1}" type="slidenum">
              <a:rPr lang="it-IT" smtClean="0"/>
              <a:t>‹n.›</a:t>
            </a:fld>
            <a:endParaRPr lang="it-IT"/>
          </a:p>
        </p:txBody>
      </p:sp>
    </p:spTree>
    <p:extLst>
      <p:ext uri="{BB962C8B-B14F-4D97-AF65-F5344CB8AC3E}">
        <p14:creationId xmlns:p14="http://schemas.microsoft.com/office/powerpoint/2010/main" val="326626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90412D8-59E1-0C46-E61A-87430E26FC7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C3B28B91-C674-4FC3-8333-529C5771C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228EDF01-3493-779C-0F96-6046ABC16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B60B5B03-1EE6-DA60-FE6A-F27C7A04D679}"/>
              </a:ext>
            </a:extLst>
          </p:cNvPr>
          <p:cNvSpPr>
            <a:spLocks noGrp="1"/>
          </p:cNvSpPr>
          <p:nvPr>
            <p:ph type="dt" sz="half" idx="10"/>
          </p:nvPr>
        </p:nvSpPr>
        <p:spPr/>
        <p:txBody>
          <a:bodyPr/>
          <a:lstStyle/>
          <a:p>
            <a:fld id="{F276B62B-335E-42D3-8521-DE94640793D4}" type="datetimeFigureOut">
              <a:rPr lang="it-IT" smtClean="0"/>
              <a:t>14/12/22</a:t>
            </a:fld>
            <a:endParaRPr lang="it-IT"/>
          </a:p>
        </p:txBody>
      </p:sp>
      <p:sp>
        <p:nvSpPr>
          <p:cNvPr id="6" name="Segnaposto piè di pagina 5">
            <a:extLst>
              <a:ext uri="{FF2B5EF4-FFF2-40B4-BE49-F238E27FC236}">
                <a16:creationId xmlns="" xmlns:a16="http://schemas.microsoft.com/office/drawing/2014/main" id="{AD22C1DB-E750-CC39-8288-484761C70AD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3194AC67-DE4E-C686-D936-C6000BE4C7E4}"/>
              </a:ext>
            </a:extLst>
          </p:cNvPr>
          <p:cNvSpPr>
            <a:spLocks noGrp="1"/>
          </p:cNvSpPr>
          <p:nvPr>
            <p:ph type="sldNum" sz="quarter" idx="12"/>
          </p:nvPr>
        </p:nvSpPr>
        <p:spPr/>
        <p:txBody>
          <a:bodyPr/>
          <a:lstStyle/>
          <a:p>
            <a:fld id="{98A0E9BF-7EDC-457B-BFBA-8D16B79F15F1}" type="slidenum">
              <a:rPr lang="it-IT" smtClean="0"/>
              <a:t>‹n.›</a:t>
            </a:fld>
            <a:endParaRPr lang="it-IT"/>
          </a:p>
        </p:txBody>
      </p:sp>
    </p:spTree>
    <p:extLst>
      <p:ext uri="{BB962C8B-B14F-4D97-AF65-F5344CB8AC3E}">
        <p14:creationId xmlns:p14="http://schemas.microsoft.com/office/powerpoint/2010/main" val="5269862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9CF1AC8F-43EA-C84D-A836-21D227BB4D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EDDCE3C6-78DC-06C6-A24F-1D79A4E7C5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84440BC8-BB99-B31E-B1D0-E314ECC3DD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6B62B-335E-42D3-8521-DE94640793D4}" type="datetimeFigureOut">
              <a:rPr lang="it-IT" smtClean="0"/>
              <a:t>14/12/22</a:t>
            </a:fld>
            <a:endParaRPr lang="it-IT"/>
          </a:p>
        </p:txBody>
      </p:sp>
      <p:sp>
        <p:nvSpPr>
          <p:cNvPr id="5" name="Segnaposto piè di pagina 4">
            <a:extLst>
              <a:ext uri="{FF2B5EF4-FFF2-40B4-BE49-F238E27FC236}">
                <a16:creationId xmlns="" xmlns:a16="http://schemas.microsoft.com/office/drawing/2014/main" id="{6B02572C-6150-C5A0-30CD-2AFFA365EE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4CA34538-842D-F6D9-0A20-F462B1EF30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0E9BF-7EDC-457B-BFBA-8D16B79F15F1}" type="slidenum">
              <a:rPr lang="it-IT" smtClean="0"/>
              <a:t>‹n.›</a:t>
            </a:fld>
            <a:endParaRPr lang="it-IT"/>
          </a:p>
        </p:txBody>
      </p:sp>
    </p:spTree>
    <p:extLst>
      <p:ext uri="{BB962C8B-B14F-4D97-AF65-F5344CB8AC3E}">
        <p14:creationId xmlns:p14="http://schemas.microsoft.com/office/powerpoint/2010/main" val="1995497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microsoft.com/office/2018/10/relationships/comments" Target="../comments/modernComment_107_DDB84B93.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microsoft.com/office/2018/10/relationships/comments" Target="../comments/modernComment_3E0_2B17BF40.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35.pn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35.png"/><Relationship Id="rId7" Type="http://schemas.openxmlformats.org/officeDocument/2006/relationships/image" Target="../media/image37.png"/><Relationship Id="rId8" Type="http://schemas.openxmlformats.org/officeDocument/2006/relationships/image" Target="../media/image45.png"/><Relationship Id="rId9"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46.emf"/><Relationship Id="rId4" Type="http://schemas.microsoft.com/office/2018/10/relationships/comments" Target="../comments/modernComment_106_2B0337C8.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 Id="rId3"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Immagine che contiene segnale, fotografia, sedendo, largo  Descrizione generata automaticamente">
            <a:extLst>
              <a:ext uri="{FF2B5EF4-FFF2-40B4-BE49-F238E27FC236}">
                <a16:creationId xmlns="" xmlns:a16="http://schemas.microsoft.com/office/drawing/2014/main" id="{B94168D2-93AD-482D-A149-C5B0B37EB773}"/>
              </a:ext>
            </a:extLst>
          </p:cNvPr>
          <p:cNvPicPr/>
          <p:nvPr/>
        </p:nvPicPr>
        <p:blipFill>
          <a:blip r:embed="rId3" cstate="print"/>
          <a:stretch>
            <a:fillRect/>
          </a:stretch>
        </p:blipFill>
        <p:spPr>
          <a:xfrm>
            <a:off x="4655835" y="288515"/>
            <a:ext cx="2880330" cy="2796733"/>
          </a:xfrm>
          <a:prstGeom prst="rect">
            <a:avLst/>
          </a:prstGeom>
        </p:spPr>
      </p:pic>
      <p:sp>
        <p:nvSpPr>
          <p:cNvPr id="5" name="Titolo 1">
            <a:extLst>
              <a:ext uri="{FF2B5EF4-FFF2-40B4-BE49-F238E27FC236}">
                <a16:creationId xmlns="" xmlns:a16="http://schemas.microsoft.com/office/drawing/2014/main" id="{A3D09D59-383C-4A8A-BAF1-001705751A31}"/>
              </a:ext>
            </a:extLst>
          </p:cNvPr>
          <p:cNvSpPr>
            <a:spLocks noGrp="1"/>
          </p:cNvSpPr>
          <p:nvPr/>
        </p:nvSpPr>
        <p:spPr>
          <a:xfrm>
            <a:off x="1112520" y="3429000"/>
            <a:ext cx="9966960" cy="1382712"/>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85000"/>
              </a:lnSpc>
              <a:spcBef>
                <a:spcPct val="0"/>
              </a:spcBef>
              <a:buNone/>
              <a:defRPr sz="7200" b="1" kern="1200" cap="all" baseline="0">
                <a:solidFill>
                  <a:srgbClr val="FFFFFF"/>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800"/>
              </a:spcAft>
              <a:buClrTx/>
              <a:buSzTx/>
              <a:buFontTx/>
              <a:buNone/>
              <a:tabLst/>
              <a:defRPr/>
            </a:pPr>
            <a:r>
              <a:rPr kumimoji="0" lang="it-IT" sz="2700" b="1" i="0" u="none" strike="noStrike" kern="1200" cap="all" spc="0" normalizeH="0" baseline="0" noProof="0" dirty="0">
                <a:ln>
                  <a:noFill/>
                </a:ln>
                <a:solidFill>
                  <a:srgbClr val="549E39"/>
                </a:solidFill>
                <a:effectLst/>
                <a:uLnTx/>
                <a:uFillTx/>
                <a:latin typeface="Calibri" panose="020F0502020204030204" pitchFamily="34" charset="0"/>
                <a:ea typeface="Calibri" panose="020F0502020204030204" pitchFamily="34" charset="0"/>
                <a:cs typeface="+mj-cs"/>
              </a:rPr>
              <a:t>Università degli Studi di Milano</a:t>
            </a:r>
            <a:r>
              <a:rPr kumimoji="0" lang="it-IT" sz="2000" b="1" i="0" u="none" strike="noStrike" kern="1200" cap="all" spc="0" normalizeH="0" baseline="0" noProof="0" dirty="0">
                <a:ln>
                  <a:noFill/>
                </a:ln>
                <a:solidFill>
                  <a:srgbClr val="549E39"/>
                </a:solidFill>
                <a:effectLst/>
                <a:uLnTx/>
                <a:uFillTx/>
                <a:latin typeface="Calibri" panose="020F0502020204030204" pitchFamily="34" charset="0"/>
                <a:ea typeface="Calibri" panose="020F0502020204030204" pitchFamily="34" charset="0"/>
                <a:cs typeface="+mj-cs"/>
              </a:rPr>
              <a:t/>
            </a:r>
            <a:br>
              <a:rPr kumimoji="0" lang="it-IT" sz="2000" b="1" i="0" u="none" strike="noStrike" kern="1200" cap="all" spc="0" normalizeH="0" baseline="0" noProof="0" dirty="0">
                <a:ln>
                  <a:noFill/>
                </a:ln>
                <a:solidFill>
                  <a:srgbClr val="549E39"/>
                </a:solidFill>
                <a:effectLst/>
                <a:uLnTx/>
                <a:uFillTx/>
                <a:latin typeface="Calibri" panose="020F0502020204030204" pitchFamily="34" charset="0"/>
                <a:ea typeface="Calibri" panose="020F0502020204030204" pitchFamily="34" charset="0"/>
                <a:cs typeface="+mj-cs"/>
              </a:rPr>
            </a:br>
            <a:r>
              <a:rPr kumimoji="0" lang="it-IT" sz="2000" b="1" i="0" u="none" strike="noStrike" kern="1200" cap="all" spc="0" normalizeH="0" baseline="0" noProof="0" dirty="0">
                <a:ln>
                  <a:noFill/>
                </a:ln>
                <a:solidFill>
                  <a:srgbClr val="549E39"/>
                </a:solidFill>
                <a:effectLst/>
                <a:uLnTx/>
                <a:uFillTx/>
                <a:latin typeface="Trebuchet MS" panose="020B0603020202020204" pitchFamily="34" charset="0"/>
                <a:ea typeface="Trebuchet MS" panose="020B0603020202020204" pitchFamily="34" charset="0"/>
                <a:cs typeface="Trebuchet MS" panose="020B0603020202020204" pitchFamily="34" charset="0"/>
              </a:rPr>
              <a:t>Facoltà di Agraria</a:t>
            </a:r>
            <a:r>
              <a:rPr kumimoji="0" lang="it-IT" sz="2000" b="1" i="0" u="none" strike="noStrike" kern="1200" cap="all" spc="0" normalizeH="0" baseline="0" noProof="0" dirty="0">
                <a:ln>
                  <a:noFill/>
                </a:ln>
                <a:solidFill>
                  <a:srgbClr val="549E39"/>
                </a:solidFill>
                <a:effectLst/>
                <a:uLnTx/>
                <a:uFillTx/>
                <a:latin typeface="Calibri" panose="020F0502020204030204" pitchFamily="34" charset="0"/>
                <a:ea typeface="Calibri" panose="020F0502020204030204" pitchFamily="34" charset="0"/>
                <a:cs typeface="+mj-cs"/>
              </a:rPr>
              <a:t/>
            </a:r>
            <a:br>
              <a:rPr kumimoji="0" lang="it-IT" sz="2000" b="1" i="0" u="none" strike="noStrike" kern="1200" cap="all" spc="0" normalizeH="0" baseline="0" noProof="0" dirty="0">
                <a:ln>
                  <a:noFill/>
                </a:ln>
                <a:solidFill>
                  <a:srgbClr val="549E39"/>
                </a:solidFill>
                <a:effectLst/>
                <a:uLnTx/>
                <a:uFillTx/>
                <a:latin typeface="Calibri" panose="020F0502020204030204" pitchFamily="34" charset="0"/>
                <a:ea typeface="Calibri" panose="020F0502020204030204" pitchFamily="34" charset="0"/>
                <a:cs typeface="+mj-cs"/>
              </a:rPr>
            </a:br>
            <a:r>
              <a:rPr kumimoji="0" lang="en-US" sz="2200" b="1" i="0" u="none" strike="noStrike" kern="1200" cap="all" spc="0" normalizeH="0" baseline="0" noProof="0" dirty="0">
                <a:ln>
                  <a:noFill/>
                </a:ln>
                <a:solidFill>
                  <a:srgbClr val="549E39"/>
                </a:solidFill>
                <a:effectLst/>
                <a:uLnTx/>
                <a:uFillTx/>
                <a:latin typeface="Trebuchet MS" panose="020B0603020202020204" pitchFamily="34" charset="0"/>
                <a:ea typeface="Trebuchet MS" panose="020B0603020202020204" pitchFamily="34" charset="0"/>
                <a:cs typeface="Trebuchet MS" panose="020B0603020202020204" pitchFamily="34" charset="0"/>
              </a:rPr>
              <a:t>Tree Fruit Breeding and Quality Evaluation </a:t>
            </a:r>
            <a:r>
              <a:rPr kumimoji="0" lang="it-IT" sz="2200" b="1" i="0" u="none" strike="noStrike" kern="1200" cap="all" spc="0" normalizeH="0" baseline="0" noProof="0" dirty="0">
                <a:ln>
                  <a:noFill/>
                </a:ln>
                <a:solidFill>
                  <a:srgbClr val="549E39"/>
                </a:solidFill>
                <a:effectLst/>
                <a:uLnTx/>
                <a:uFillTx/>
                <a:latin typeface="Trebuchet MS" panose="020B0603020202020204" pitchFamily="34" charset="0"/>
                <a:ea typeface="Trebuchet MS" panose="020B0603020202020204" pitchFamily="34" charset="0"/>
                <a:cs typeface="Trebuchet MS" panose="020B0603020202020204" pitchFamily="34" charset="0"/>
              </a:rPr>
              <a:t>(FRU-BQE)</a:t>
            </a:r>
            <a:r>
              <a:rPr kumimoji="0" lang="it-IT" sz="1700" b="1" i="0" u="none" strike="noStrike" kern="1200" cap="all" spc="0" normalizeH="0" baseline="0" noProof="0" dirty="0">
                <a:ln>
                  <a:noFill/>
                </a:ln>
                <a:solidFill>
                  <a:srgbClr val="549E39"/>
                </a:solidFill>
                <a:effectLst/>
                <a:uLnTx/>
                <a:uFillTx/>
                <a:latin typeface="Trebuchet MS" panose="020B0603020202020204" pitchFamily="34" charset="0"/>
                <a:ea typeface="Trebuchet MS" panose="020B0603020202020204" pitchFamily="34" charset="0"/>
                <a:cs typeface="Trebuchet MS" panose="020B0603020202020204" pitchFamily="34" charset="0"/>
              </a:rPr>
              <a:t> </a:t>
            </a:r>
            <a:endParaRPr kumimoji="0" lang="it-IT" sz="1700" b="1" i="0" u="none" strike="noStrike" kern="1200" cap="all" spc="0" normalizeH="0" baseline="0" noProof="0" dirty="0">
              <a:ln>
                <a:noFill/>
              </a:ln>
              <a:solidFill>
                <a:srgbClr val="549E39"/>
              </a:solidFill>
              <a:effectLst/>
              <a:uLnTx/>
              <a:uFillTx/>
              <a:latin typeface="Calibri" panose="020F0502020204030204" pitchFamily="34" charset="0"/>
              <a:ea typeface="+mj-ea"/>
              <a:cs typeface="Calibri" panose="020F0502020204030204" pitchFamily="34" charset="0"/>
            </a:endParaRPr>
          </a:p>
        </p:txBody>
      </p:sp>
      <p:sp>
        <p:nvSpPr>
          <p:cNvPr id="6" name="Sottotitolo 2">
            <a:extLst>
              <a:ext uri="{FF2B5EF4-FFF2-40B4-BE49-F238E27FC236}">
                <a16:creationId xmlns="" xmlns:a16="http://schemas.microsoft.com/office/drawing/2014/main" id="{DBAE6417-4108-44F7-8CAA-D73B95C9F2DA}"/>
              </a:ext>
            </a:extLst>
          </p:cNvPr>
          <p:cNvSpPr>
            <a:spLocks noGrp="1"/>
          </p:cNvSpPr>
          <p:nvPr/>
        </p:nvSpPr>
        <p:spPr>
          <a:xfrm>
            <a:off x="1112520" y="5388078"/>
            <a:ext cx="9033114" cy="83290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marL="0" marR="0" lvl="0" indent="0" algn="r" defTabSz="914400" rtl="0" eaLnBrk="1" fontAlgn="auto" latinLnBrk="0" hangingPunct="1">
              <a:lnSpc>
                <a:spcPct val="90000"/>
              </a:lnSpc>
              <a:spcBef>
                <a:spcPts val="1400"/>
              </a:spcBef>
              <a:spcAft>
                <a:spcPts val="0"/>
              </a:spcAft>
              <a:buClr>
                <a:srgbClr val="549E39"/>
              </a:buClr>
              <a:buSzPct val="80000"/>
              <a:buFont typeface="Corbel" pitchFamily="34" charset="0"/>
              <a:buNone/>
              <a:tabLst/>
              <a:defRPr/>
            </a:pPr>
            <a:r>
              <a:rPr kumimoji="0" lang="it-IT" sz="1200" b="0" i="0" u="none" strike="noStrike" kern="1200" cap="none" spc="0" normalizeH="0" baseline="0" noProof="0" dirty="0">
                <a:ln>
                  <a:noFill/>
                </a:ln>
                <a:solidFill>
                  <a:srgbClr val="549E39"/>
                </a:solidFill>
                <a:effectLst/>
                <a:uLnTx/>
                <a:uFillTx/>
                <a:latin typeface="Calibri" panose="020F0502020204030204" pitchFamily="34" charset="0"/>
                <a:ea typeface="+mn-ea"/>
                <a:cs typeface="Calibri" panose="020F0502020204030204" pitchFamily="34" charset="0"/>
              </a:rPr>
              <a:t>Tutors: Daniele Bassi, Riccardo Guidetti, Marco Cirilli, Roberto Beghi, Irina </a:t>
            </a:r>
            <a:r>
              <a:rPr kumimoji="0" lang="it-IT" sz="1200" b="0" i="0" u="none" strike="noStrike" kern="1200" cap="none" spc="0" normalizeH="0" baseline="0" noProof="0" dirty="0" err="1">
                <a:ln>
                  <a:noFill/>
                </a:ln>
                <a:solidFill>
                  <a:srgbClr val="549E39"/>
                </a:solidFill>
                <a:effectLst/>
                <a:uLnTx/>
                <a:uFillTx/>
                <a:latin typeface="Calibri" panose="020F0502020204030204" pitchFamily="34" charset="0"/>
                <a:ea typeface="+mn-ea"/>
                <a:cs typeface="Calibri" panose="020F0502020204030204" pitchFamily="34" charset="0"/>
              </a:rPr>
              <a:t>Baccichet</a:t>
            </a:r>
            <a:r>
              <a:rPr kumimoji="0" lang="it-IT" sz="1200" b="0" i="0" u="none" strike="noStrike" kern="1200" cap="none" spc="0" normalizeH="0" baseline="0" noProof="0" dirty="0">
                <a:ln>
                  <a:noFill/>
                </a:ln>
                <a:solidFill>
                  <a:srgbClr val="549E39"/>
                </a:solidFill>
                <a:effectLst/>
                <a:uLnTx/>
                <a:uFillTx/>
                <a:latin typeface="Calibri" panose="020F0502020204030204" pitchFamily="34" charset="0"/>
                <a:ea typeface="+mn-ea"/>
                <a:cs typeface="Calibri" panose="020F0502020204030204" pitchFamily="34" charset="0"/>
              </a:rPr>
              <a:t>, Alessandro Tagliabue, Alessio Tugnolo</a:t>
            </a:r>
          </a:p>
          <a:p>
            <a:pPr marL="0" marR="0" lvl="0" indent="0" algn="r" defTabSz="914400" rtl="0" eaLnBrk="1" fontAlgn="auto" latinLnBrk="0" hangingPunct="1">
              <a:lnSpc>
                <a:spcPct val="90000"/>
              </a:lnSpc>
              <a:spcBef>
                <a:spcPts val="1400"/>
              </a:spcBef>
              <a:spcAft>
                <a:spcPts val="0"/>
              </a:spcAft>
              <a:buClr>
                <a:srgbClr val="549E39"/>
              </a:buClr>
              <a:buSzPct val="80000"/>
              <a:buFont typeface="Corbel" pitchFamily="34" charset="0"/>
              <a:buNone/>
              <a:tabLst/>
              <a:defRPr/>
            </a:pPr>
            <a:r>
              <a:rPr kumimoji="0" lang="it-IT" sz="1200" b="0" i="0" u="none" strike="noStrike" kern="1200" cap="none" spc="0" normalizeH="0" baseline="0" noProof="0" dirty="0">
                <a:ln>
                  <a:noFill/>
                </a:ln>
                <a:solidFill>
                  <a:srgbClr val="549E39"/>
                </a:solidFill>
                <a:effectLst/>
                <a:uLnTx/>
                <a:uFillTx/>
                <a:latin typeface="Calibri" panose="020F0502020204030204" pitchFamily="34" charset="0"/>
                <a:ea typeface="+mn-ea"/>
                <a:cs typeface="Calibri" panose="020F0502020204030204" pitchFamily="34" charset="0"/>
              </a:rPr>
              <a:t>Students: Gianluca Biffi e Cristina Teruzzi</a:t>
            </a:r>
          </a:p>
          <a:p>
            <a:pPr marL="0" marR="0" lvl="0" indent="0" algn="ctr" defTabSz="914400" rtl="0" eaLnBrk="1" fontAlgn="auto" latinLnBrk="0" hangingPunct="1">
              <a:lnSpc>
                <a:spcPct val="90000"/>
              </a:lnSpc>
              <a:spcBef>
                <a:spcPts val="1400"/>
              </a:spcBef>
              <a:spcAft>
                <a:spcPts val="0"/>
              </a:spcAft>
              <a:buClr>
                <a:srgbClr val="549E39"/>
              </a:buClr>
              <a:buSzPct val="80000"/>
              <a:buFont typeface="Corbel" pitchFamily="34" charset="0"/>
              <a:buNone/>
              <a:tabLst/>
              <a:defRPr/>
            </a:pPr>
            <a:endParaRPr kumimoji="0" lang="it-IT" sz="500" b="0" i="0" u="none" strike="noStrike" kern="1200" cap="none" spc="0" normalizeH="0" baseline="0" noProof="0" dirty="0">
              <a:ln>
                <a:noFill/>
              </a:ln>
              <a:solidFill>
                <a:srgbClr val="549E39"/>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756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 xmlns:a16="http://schemas.microsoft.com/office/drawing/2014/main" id="{FD948F0E-A328-0B85-C14A-4B352EDB62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53" y="1779638"/>
            <a:ext cx="4752257" cy="3564193"/>
          </a:xfrm>
          <a:prstGeom prst="rect">
            <a:avLst/>
          </a:prstGeom>
        </p:spPr>
      </p:pic>
      <p:pic>
        <p:nvPicPr>
          <p:cNvPr id="9" name="Immagine 8" descr="Immagine che contiene testo, lavagnabianca  Descrizione generata automaticamente">
            <a:extLst>
              <a:ext uri="{FF2B5EF4-FFF2-40B4-BE49-F238E27FC236}">
                <a16:creationId xmlns="" xmlns:a16="http://schemas.microsoft.com/office/drawing/2014/main" id="{049073DA-3A11-7C89-75AE-292C0CF52C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727618" y="1932048"/>
            <a:ext cx="5015274" cy="3761455"/>
          </a:xfrm>
          <a:prstGeom prst="rect">
            <a:avLst/>
          </a:prstGeom>
        </p:spPr>
      </p:pic>
      <p:sp>
        <p:nvSpPr>
          <p:cNvPr id="2" name="CasellaDiTesto 1">
            <a:extLst>
              <a:ext uri="{FF2B5EF4-FFF2-40B4-BE49-F238E27FC236}">
                <a16:creationId xmlns="" xmlns:a16="http://schemas.microsoft.com/office/drawing/2014/main" id="{43F0E41F-CB23-40E1-AF32-25ABC607F96C}"/>
              </a:ext>
            </a:extLst>
          </p:cNvPr>
          <p:cNvSpPr txBox="1"/>
          <p:nvPr/>
        </p:nvSpPr>
        <p:spPr>
          <a:xfrm>
            <a:off x="712753" y="1084940"/>
            <a:ext cx="4752256" cy="369332"/>
          </a:xfrm>
          <a:prstGeom prst="rect">
            <a:avLst/>
          </a:prstGeom>
          <a:noFill/>
        </p:spPr>
        <p:txBody>
          <a:bodyPr wrap="square" rtlCol="0">
            <a:spAutoFit/>
          </a:bodyPr>
          <a:lstStyle/>
          <a:p>
            <a:r>
              <a:rPr lang="it-IT" dirty="0"/>
              <a:t>MISURAZIONE CONTENUTO SOLIDI SOLUBILI</a:t>
            </a:r>
          </a:p>
        </p:txBody>
      </p:sp>
      <p:sp>
        <p:nvSpPr>
          <p:cNvPr id="3" name="CasellaDiTesto 2">
            <a:extLst>
              <a:ext uri="{FF2B5EF4-FFF2-40B4-BE49-F238E27FC236}">
                <a16:creationId xmlns="" xmlns:a16="http://schemas.microsoft.com/office/drawing/2014/main" id="{84B70A12-744A-A5E5-D6B0-0F9070497315}"/>
              </a:ext>
            </a:extLst>
          </p:cNvPr>
          <p:cNvSpPr txBox="1"/>
          <p:nvPr/>
        </p:nvSpPr>
        <p:spPr>
          <a:xfrm>
            <a:off x="7462684" y="715608"/>
            <a:ext cx="3814916" cy="369332"/>
          </a:xfrm>
          <a:prstGeom prst="rect">
            <a:avLst/>
          </a:prstGeom>
          <a:noFill/>
        </p:spPr>
        <p:txBody>
          <a:bodyPr wrap="square" rtlCol="0">
            <a:spAutoFit/>
          </a:bodyPr>
          <a:lstStyle/>
          <a:p>
            <a:r>
              <a:rPr lang="it-IT" b="1" dirty="0"/>
              <a:t>VALUTAZIONE FORMA DEL FRUTTO</a:t>
            </a:r>
          </a:p>
        </p:txBody>
      </p:sp>
    </p:spTree>
    <p:extLst>
      <p:ext uri="{BB962C8B-B14F-4D97-AF65-F5344CB8AC3E}">
        <p14:creationId xmlns:p14="http://schemas.microsoft.com/office/powerpoint/2010/main" val="384298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interni, cibo, piatto, parecchi  Descrizione generata automaticamente">
            <a:extLst>
              <a:ext uri="{FF2B5EF4-FFF2-40B4-BE49-F238E27FC236}">
                <a16:creationId xmlns="" xmlns:a16="http://schemas.microsoft.com/office/drawing/2014/main" id="{2103297B-1D3B-8352-1138-DF3F575B25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354382" y="2089762"/>
            <a:ext cx="5198805" cy="3899104"/>
          </a:xfrm>
          <a:prstGeom prst="rect">
            <a:avLst/>
          </a:prstGeom>
        </p:spPr>
      </p:pic>
      <p:pic>
        <p:nvPicPr>
          <p:cNvPr id="7" name="Immagine 6" descr="Immagine che contiene echinoderma, pietra  Descrizione generata automaticamente">
            <a:extLst>
              <a:ext uri="{FF2B5EF4-FFF2-40B4-BE49-F238E27FC236}">
                <a16:creationId xmlns="" xmlns:a16="http://schemas.microsoft.com/office/drawing/2014/main" id="{6F694093-A65A-CEBE-5CF6-C990CE1465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6536" y="3986263"/>
            <a:ext cx="3081599" cy="2311200"/>
          </a:xfrm>
          <a:prstGeom prst="rect">
            <a:avLst/>
          </a:prstGeom>
        </p:spPr>
      </p:pic>
      <p:pic>
        <p:nvPicPr>
          <p:cNvPr id="9" name="Immagine 8" descr="Immagine che contiene frutta, metà  Descrizione generata automaticamente">
            <a:extLst>
              <a:ext uri="{FF2B5EF4-FFF2-40B4-BE49-F238E27FC236}">
                <a16:creationId xmlns="" xmlns:a16="http://schemas.microsoft.com/office/drawing/2014/main" id="{A1B4881A-C138-03EE-2E2F-A717A8331A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7249" y="731888"/>
            <a:ext cx="3082413" cy="2311810"/>
          </a:xfrm>
          <a:prstGeom prst="rect">
            <a:avLst/>
          </a:prstGeom>
        </p:spPr>
      </p:pic>
      <p:pic>
        <p:nvPicPr>
          <p:cNvPr id="11" name="Immagine 10" descr="Immagine che contiene interni, frutta  Descrizione generata automaticamente">
            <a:extLst>
              <a:ext uri="{FF2B5EF4-FFF2-40B4-BE49-F238E27FC236}">
                <a16:creationId xmlns="" xmlns:a16="http://schemas.microsoft.com/office/drawing/2014/main" id="{850B801A-A81E-6A89-53FF-71CAAE1BB5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5990" y="3601063"/>
            <a:ext cx="4215081" cy="3161310"/>
          </a:xfrm>
          <a:prstGeom prst="rect">
            <a:avLst/>
          </a:prstGeom>
        </p:spPr>
      </p:pic>
      <p:sp>
        <p:nvSpPr>
          <p:cNvPr id="2" name="CasellaDiTesto 1">
            <a:extLst>
              <a:ext uri="{FF2B5EF4-FFF2-40B4-BE49-F238E27FC236}">
                <a16:creationId xmlns="" xmlns:a16="http://schemas.microsoft.com/office/drawing/2014/main" id="{FCB2FA37-B2C8-155C-008A-9F5004DE95E8}"/>
              </a:ext>
            </a:extLst>
          </p:cNvPr>
          <p:cNvSpPr txBox="1"/>
          <p:nvPr/>
        </p:nvSpPr>
        <p:spPr>
          <a:xfrm>
            <a:off x="4794615" y="299882"/>
            <a:ext cx="6646606" cy="523220"/>
          </a:xfrm>
          <a:prstGeom prst="rect">
            <a:avLst/>
          </a:prstGeom>
          <a:noFill/>
        </p:spPr>
        <p:txBody>
          <a:bodyPr wrap="square" rtlCol="0">
            <a:spAutoFit/>
          </a:bodyPr>
          <a:lstStyle/>
          <a:p>
            <a:r>
              <a:rPr lang="it-IT" sz="2800" b="1" dirty="0"/>
              <a:t>AMIDOMETRO</a:t>
            </a:r>
          </a:p>
        </p:txBody>
      </p:sp>
      <p:pic>
        <p:nvPicPr>
          <p:cNvPr id="4" name="Immagine 3" descr="Immagine che contiene testo, interni, diverso, parecchi  Descrizione generata automaticamente">
            <a:extLst>
              <a:ext uri="{FF2B5EF4-FFF2-40B4-BE49-F238E27FC236}">
                <a16:creationId xmlns="" xmlns:a16="http://schemas.microsoft.com/office/drawing/2014/main" id="{8047F9D1-7116-5046-8CF0-2BADBF4AD5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5990" y="771220"/>
            <a:ext cx="4215081" cy="2829843"/>
          </a:xfrm>
          <a:prstGeom prst="rect">
            <a:avLst/>
          </a:prstGeom>
        </p:spPr>
      </p:pic>
    </p:spTree>
    <p:extLst>
      <p:ext uri="{BB962C8B-B14F-4D97-AF65-F5344CB8AC3E}">
        <p14:creationId xmlns:p14="http://schemas.microsoft.com/office/powerpoint/2010/main" val="3588736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interni, giallo, strumento, ufficio  Descrizione generata automaticamente">
            <a:extLst>
              <a:ext uri="{FF2B5EF4-FFF2-40B4-BE49-F238E27FC236}">
                <a16:creationId xmlns="" xmlns:a16="http://schemas.microsoft.com/office/drawing/2014/main" id="{6542C104-7C6E-BC28-E8BD-5ACC64A63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111" y="1602658"/>
            <a:ext cx="3676650" cy="4902200"/>
          </a:xfrm>
          <a:prstGeom prst="rect">
            <a:avLst/>
          </a:prstGeom>
        </p:spPr>
      </p:pic>
      <p:pic>
        <p:nvPicPr>
          <p:cNvPr id="5" name="Immagine 4" descr="Immagine che contiene testo, monitor, interni, elettronico  Descrizione generata automaticamente">
            <a:extLst>
              <a:ext uri="{FF2B5EF4-FFF2-40B4-BE49-F238E27FC236}">
                <a16:creationId xmlns="" xmlns:a16="http://schemas.microsoft.com/office/drawing/2014/main" id="{2D07FA82-FB69-DCE8-A349-69527E67AB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8955" y="1618226"/>
            <a:ext cx="3672000" cy="4896000"/>
          </a:xfrm>
          <a:prstGeom prst="rect">
            <a:avLst/>
          </a:prstGeom>
        </p:spPr>
      </p:pic>
      <p:sp>
        <p:nvSpPr>
          <p:cNvPr id="6" name="CasellaDiTesto 5">
            <a:extLst>
              <a:ext uri="{FF2B5EF4-FFF2-40B4-BE49-F238E27FC236}">
                <a16:creationId xmlns="" xmlns:a16="http://schemas.microsoft.com/office/drawing/2014/main" id="{2BD733C0-206A-A4F4-89D5-9D31290552AB}"/>
              </a:ext>
            </a:extLst>
          </p:cNvPr>
          <p:cNvSpPr txBox="1"/>
          <p:nvPr/>
        </p:nvSpPr>
        <p:spPr>
          <a:xfrm>
            <a:off x="1465006" y="265471"/>
            <a:ext cx="7816645" cy="2062103"/>
          </a:xfrm>
          <a:prstGeom prst="rect">
            <a:avLst/>
          </a:prstGeom>
          <a:noFill/>
        </p:spPr>
        <p:txBody>
          <a:bodyPr wrap="square" rtlCol="0">
            <a:spAutoFit/>
          </a:bodyPr>
          <a:lstStyle/>
          <a:p>
            <a:r>
              <a:rPr lang="en-US" sz="2000" b="1" dirty="0" err="1">
                <a:solidFill>
                  <a:srgbClr val="000000"/>
                </a:solidFill>
                <a:effectLst/>
                <a:latin typeface="Calibri" panose="020F0502020204030204" pitchFamily="34" charset="0"/>
                <a:ea typeface="Calibri" panose="020F0502020204030204" pitchFamily="34" charset="0"/>
              </a:rPr>
              <a:t>QualitySpec</a:t>
            </a:r>
            <a:r>
              <a:rPr lang="en-US" sz="2000" b="1" dirty="0">
                <a:solidFill>
                  <a:srgbClr val="000000"/>
                </a:solidFill>
                <a:effectLst/>
                <a:latin typeface="Calibri" panose="020F0502020204030204" pitchFamily="34" charset="0"/>
                <a:ea typeface="Calibri" panose="020F0502020204030204" pitchFamily="34" charset="0"/>
              </a:rPr>
              <a:t> Trek:</a:t>
            </a:r>
          </a:p>
          <a:p>
            <a:pPr marL="285750" indent="-285750">
              <a:buFont typeface="Arial" panose="020B0604020202020204" pitchFamily="34" charset="0"/>
              <a:buChar char="•"/>
            </a:pPr>
            <a:r>
              <a:rPr lang="en-US" dirty="0" err="1">
                <a:solidFill>
                  <a:srgbClr val="000000"/>
                </a:solidFill>
                <a:latin typeface="Calibri" panose="020F0502020204030204" pitchFamily="34" charset="0"/>
              </a:rPr>
              <a:t>Spettrofotometro</a:t>
            </a:r>
            <a:r>
              <a:rPr lang="en-US" dirty="0">
                <a:solidFill>
                  <a:srgbClr val="000000"/>
                </a:solidFill>
                <a:latin typeface="Calibri" panose="020F0502020204030204" pitchFamily="34" charset="0"/>
              </a:rPr>
              <a:t> Vis-NIR (350-2500 nm)</a:t>
            </a:r>
          </a:p>
          <a:p>
            <a:pPr marL="285750" indent="-285750">
              <a:buFont typeface="Arial" panose="020B0604020202020204" pitchFamily="34" charset="0"/>
              <a:buChar char="•"/>
            </a:pPr>
            <a:r>
              <a:rPr lang="en-US" dirty="0" err="1">
                <a:solidFill>
                  <a:srgbClr val="000000"/>
                </a:solidFill>
                <a:latin typeface="Calibri" panose="020F0502020204030204" pitchFamily="34" charset="0"/>
              </a:rPr>
              <a:t>Dispositivo</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portatile</a:t>
            </a:r>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1515497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E6B1A4DC-9E60-44AD-93DE-4970F62302A2}"/>
              </a:ext>
            </a:extLst>
          </p:cNvPr>
          <p:cNvSpPr txBox="1"/>
          <p:nvPr/>
        </p:nvSpPr>
        <p:spPr>
          <a:xfrm>
            <a:off x="0" y="557530"/>
            <a:ext cx="12192000" cy="1569660"/>
          </a:xfrm>
          <a:prstGeom prst="rect">
            <a:avLst/>
          </a:prstGeom>
          <a:noFill/>
        </p:spPr>
        <p:txBody>
          <a:bodyPr wrap="square" rtlCol="0">
            <a:spAutoFit/>
          </a:bodyPr>
          <a:lstStyle/>
          <a:p>
            <a:pPr algn="ctr"/>
            <a:r>
              <a:rPr lang="it-IT" sz="4800" dirty="0"/>
              <a:t/>
            </a:r>
            <a:br>
              <a:rPr lang="it-IT" sz="4800" dirty="0"/>
            </a:br>
            <a:r>
              <a:rPr lang="it-IT" sz="4800" b="0" i="0" dirty="0">
                <a:solidFill>
                  <a:srgbClr val="202124"/>
                </a:solidFill>
                <a:effectLst/>
                <a:latin typeface="arial" panose="020B0604020202020204" pitchFamily="34" charset="0"/>
              </a:rPr>
              <a:t>Analisi con approccio </a:t>
            </a:r>
            <a:r>
              <a:rPr lang="it-IT" sz="4800" b="0" i="0" dirty="0" err="1">
                <a:solidFill>
                  <a:srgbClr val="202124"/>
                </a:solidFill>
                <a:effectLst/>
                <a:latin typeface="arial" panose="020B0604020202020204" pitchFamily="34" charset="0"/>
              </a:rPr>
              <a:t>chemiometrico</a:t>
            </a:r>
            <a:endParaRPr lang="it-IT" sz="4800" dirty="0"/>
          </a:p>
        </p:txBody>
      </p:sp>
      <p:sp>
        <p:nvSpPr>
          <p:cNvPr id="3" name="CasellaDiTesto 2">
            <a:extLst>
              <a:ext uri="{FF2B5EF4-FFF2-40B4-BE49-F238E27FC236}">
                <a16:creationId xmlns="" xmlns:a16="http://schemas.microsoft.com/office/drawing/2014/main" id="{54C90D21-E606-4574-BA70-D020A65E6EF9}"/>
              </a:ext>
            </a:extLst>
          </p:cNvPr>
          <p:cNvSpPr txBox="1"/>
          <p:nvPr/>
        </p:nvSpPr>
        <p:spPr>
          <a:xfrm>
            <a:off x="877330" y="2562225"/>
            <a:ext cx="10392032" cy="4031873"/>
          </a:xfrm>
          <a:prstGeom prst="rect">
            <a:avLst/>
          </a:prstGeom>
          <a:noFill/>
        </p:spPr>
        <p:txBody>
          <a:bodyPr wrap="square" rtlCol="0">
            <a:spAutoFit/>
          </a:bodyPr>
          <a:lstStyle/>
          <a:p>
            <a:pPr algn="ctr"/>
            <a:r>
              <a:rPr lang="it-IT" sz="3200" dirty="0"/>
              <a:t>La chemiometria è una scienza che studia l'applicazione della chimica con metodi matematici e statistici.</a:t>
            </a:r>
          </a:p>
          <a:p>
            <a:pPr algn="ctr"/>
            <a:endParaRPr lang="it-IT" sz="3200" dirty="0"/>
          </a:p>
          <a:p>
            <a:pPr algn="ctr"/>
            <a:r>
              <a:rPr lang="it-IT" sz="3200" dirty="0"/>
              <a:t>In questo caso, l'approccio chemiometrico mirava a costruire modelli previsionali basati su spettri nel visibile e vicino infrarosso per la stima della varietà di appartenenza, contenuto di solidi solubili, contenuto di amido e durezza della polpa.</a:t>
            </a:r>
          </a:p>
        </p:txBody>
      </p:sp>
    </p:spTree>
    <p:extLst>
      <p:ext uri="{BB962C8B-B14F-4D97-AF65-F5344CB8AC3E}">
        <p14:creationId xmlns:p14="http://schemas.microsoft.com/office/powerpoint/2010/main" val="3719842707"/>
      </p:ext>
    </p:extLst>
  </p:cSld>
  <p:clrMapOvr>
    <a:masterClrMapping/>
  </p:clrMapOvr>
  <p:extLst>
    <p:ext uri="{6950BFC3-D8DA-4A85-94F7-54DA5524770B}">
      <p188:commentRel xmlns=""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6F7254-1239-B714-3026-27F1B2C1043C}"/>
              </a:ext>
            </a:extLst>
          </p:cNvPr>
          <p:cNvSpPr>
            <a:spLocks noGrp="1"/>
          </p:cNvSpPr>
          <p:nvPr>
            <p:ph type="title"/>
          </p:nvPr>
        </p:nvSpPr>
        <p:spPr>
          <a:xfrm>
            <a:off x="0" y="-247350"/>
            <a:ext cx="10515600" cy="1325563"/>
          </a:xfrm>
        </p:spPr>
        <p:txBody>
          <a:bodyPr/>
          <a:lstStyle/>
          <a:p>
            <a:r>
              <a:rPr lang="en-US" dirty="0" err="1"/>
              <a:t>Statistica</a:t>
            </a:r>
            <a:r>
              <a:rPr lang="en-US" dirty="0"/>
              <a:t> </a:t>
            </a:r>
            <a:r>
              <a:rPr lang="en-US" dirty="0" err="1"/>
              <a:t>descrittiva</a:t>
            </a:r>
            <a:r>
              <a:rPr lang="en-US" dirty="0"/>
              <a:t> di tutti </a:t>
            </a:r>
            <a:r>
              <a:rPr lang="en-US" dirty="0" err="1"/>
              <a:t>i</a:t>
            </a:r>
            <a:r>
              <a:rPr lang="en-US" dirty="0"/>
              <a:t> </a:t>
            </a:r>
            <a:r>
              <a:rPr lang="en-US" dirty="0" err="1"/>
              <a:t>campioni</a:t>
            </a:r>
            <a:r>
              <a:rPr lang="en-US" dirty="0"/>
              <a:t> </a:t>
            </a:r>
          </a:p>
        </p:txBody>
      </p:sp>
      <p:cxnSp>
        <p:nvCxnSpPr>
          <p:cNvPr id="10" name="Connettore diritto 9">
            <a:extLst>
              <a:ext uri="{FF2B5EF4-FFF2-40B4-BE49-F238E27FC236}">
                <a16:creationId xmlns="" xmlns:a16="http://schemas.microsoft.com/office/drawing/2014/main" id="{01006AF2-9028-3274-D7E7-FEBED421E55F}"/>
              </a:ext>
            </a:extLst>
          </p:cNvPr>
          <p:cNvCxnSpPr/>
          <p:nvPr/>
        </p:nvCxnSpPr>
        <p:spPr>
          <a:xfrm>
            <a:off x="5074920" y="1238807"/>
            <a:ext cx="0" cy="438037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itolo 1">
            <a:extLst>
              <a:ext uri="{FF2B5EF4-FFF2-40B4-BE49-F238E27FC236}">
                <a16:creationId xmlns="" xmlns:a16="http://schemas.microsoft.com/office/drawing/2014/main" id="{74AD0F8D-FB0B-2C4B-A324-944DA0F30BDD}"/>
              </a:ext>
            </a:extLst>
          </p:cNvPr>
          <p:cNvSpPr txBox="1">
            <a:spLocks/>
          </p:cNvSpPr>
          <p:nvPr/>
        </p:nvSpPr>
        <p:spPr>
          <a:xfrm>
            <a:off x="485888" y="739841"/>
            <a:ext cx="4971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err="1"/>
              <a:t>Parametri</a:t>
            </a:r>
            <a:r>
              <a:rPr lang="en-US" sz="2800" dirty="0"/>
              <a:t> </a:t>
            </a:r>
            <a:r>
              <a:rPr lang="en-US" sz="2800" dirty="0" err="1"/>
              <a:t>usati</a:t>
            </a:r>
            <a:r>
              <a:rPr lang="en-US" sz="2800" dirty="0"/>
              <a:t> per la </a:t>
            </a:r>
            <a:r>
              <a:rPr lang="en-US" sz="2800" dirty="0" err="1"/>
              <a:t>modellazione</a:t>
            </a:r>
            <a:endParaRPr lang="en-US" sz="2800" dirty="0"/>
          </a:p>
        </p:txBody>
      </p:sp>
      <p:sp>
        <p:nvSpPr>
          <p:cNvPr id="12" name="Titolo 1">
            <a:extLst>
              <a:ext uri="{FF2B5EF4-FFF2-40B4-BE49-F238E27FC236}">
                <a16:creationId xmlns="" xmlns:a16="http://schemas.microsoft.com/office/drawing/2014/main" id="{50A3C79F-4009-F080-CDC1-6C9C542B396D}"/>
              </a:ext>
            </a:extLst>
          </p:cNvPr>
          <p:cNvSpPr txBox="1">
            <a:spLocks/>
          </p:cNvSpPr>
          <p:nvPr/>
        </p:nvSpPr>
        <p:spPr>
          <a:xfrm>
            <a:off x="6415144" y="739841"/>
            <a:ext cx="4971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err="1"/>
              <a:t>Altri</a:t>
            </a:r>
            <a:r>
              <a:rPr lang="en-US" sz="2800" dirty="0"/>
              <a:t> </a:t>
            </a:r>
            <a:r>
              <a:rPr lang="en-US" sz="2800" dirty="0" err="1"/>
              <a:t>parametri</a:t>
            </a:r>
            <a:r>
              <a:rPr lang="en-US" sz="2800" dirty="0"/>
              <a:t> </a:t>
            </a:r>
            <a:r>
              <a:rPr lang="en-US" sz="2800" dirty="0" err="1"/>
              <a:t>analizzati</a:t>
            </a:r>
            <a:r>
              <a:rPr lang="en-US" sz="2800" dirty="0"/>
              <a:t> </a:t>
            </a:r>
            <a:r>
              <a:rPr lang="en-US" sz="2800" dirty="0" err="1"/>
              <a:t>durante</a:t>
            </a:r>
            <a:r>
              <a:rPr lang="en-US" sz="2800" dirty="0"/>
              <a:t> la campagna </a:t>
            </a:r>
            <a:r>
              <a:rPr lang="en-US" sz="2800" dirty="0" err="1"/>
              <a:t>sperimentale</a:t>
            </a:r>
            <a:endParaRPr lang="en-US" sz="2800" dirty="0"/>
          </a:p>
        </p:txBody>
      </p:sp>
      <p:pic>
        <p:nvPicPr>
          <p:cNvPr id="14" name="Immagine 13">
            <a:extLst>
              <a:ext uri="{FF2B5EF4-FFF2-40B4-BE49-F238E27FC236}">
                <a16:creationId xmlns="" xmlns:a16="http://schemas.microsoft.com/office/drawing/2014/main" id="{D6826F5A-0F42-528C-5385-6E3BA83A704C}"/>
              </a:ext>
            </a:extLst>
          </p:cNvPr>
          <p:cNvPicPr>
            <a:picLocks noChangeAspect="1"/>
          </p:cNvPicPr>
          <p:nvPr/>
        </p:nvPicPr>
        <p:blipFill>
          <a:blip r:embed="rId3"/>
          <a:stretch>
            <a:fillRect/>
          </a:stretch>
        </p:blipFill>
        <p:spPr>
          <a:xfrm>
            <a:off x="5075327" y="1897680"/>
            <a:ext cx="4083508" cy="3062631"/>
          </a:xfrm>
          <a:prstGeom prst="rect">
            <a:avLst/>
          </a:prstGeom>
        </p:spPr>
      </p:pic>
      <p:pic>
        <p:nvPicPr>
          <p:cNvPr id="16" name="Immagine 15">
            <a:extLst>
              <a:ext uri="{FF2B5EF4-FFF2-40B4-BE49-F238E27FC236}">
                <a16:creationId xmlns="" xmlns:a16="http://schemas.microsoft.com/office/drawing/2014/main" id="{576E6AC5-8307-9E04-0658-E9A4A1B42CD1}"/>
              </a:ext>
            </a:extLst>
          </p:cNvPr>
          <p:cNvPicPr>
            <a:picLocks noChangeAspect="1"/>
          </p:cNvPicPr>
          <p:nvPr/>
        </p:nvPicPr>
        <p:blipFill>
          <a:blip r:embed="rId4"/>
          <a:stretch>
            <a:fillRect/>
          </a:stretch>
        </p:blipFill>
        <p:spPr>
          <a:xfrm>
            <a:off x="47039" y="1779286"/>
            <a:ext cx="5334000" cy="4000500"/>
          </a:xfrm>
          <a:prstGeom prst="rect">
            <a:avLst/>
          </a:prstGeom>
        </p:spPr>
      </p:pic>
      <p:pic>
        <p:nvPicPr>
          <p:cNvPr id="18" name="Immagine 17">
            <a:extLst>
              <a:ext uri="{FF2B5EF4-FFF2-40B4-BE49-F238E27FC236}">
                <a16:creationId xmlns="" xmlns:a16="http://schemas.microsoft.com/office/drawing/2014/main" id="{B160B0CC-BD2D-0B5F-26E0-577E067E725A}"/>
              </a:ext>
            </a:extLst>
          </p:cNvPr>
          <p:cNvPicPr>
            <a:picLocks noChangeAspect="1"/>
          </p:cNvPicPr>
          <p:nvPr/>
        </p:nvPicPr>
        <p:blipFill>
          <a:blip r:embed="rId5"/>
          <a:stretch>
            <a:fillRect/>
          </a:stretch>
        </p:blipFill>
        <p:spPr>
          <a:xfrm>
            <a:off x="8595286" y="1897680"/>
            <a:ext cx="3840627" cy="2880470"/>
          </a:xfrm>
          <a:prstGeom prst="rect">
            <a:avLst/>
          </a:prstGeom>
        </p:spPr>
      </p:pic>
    </p:spTree>
    <p:extLst>
      <p:ext uri="{BB962C8B-B14F-4D97-AF65-F5344CB8AC3E}">
        <p14:creationId xmlns:p14="http://schemas.microsoft.com/office/powerpoint/2010/main" val="419028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6F7254-1239-B714-3026-27F1B2C1043C}"/>
              </a:ext>
            </a:extLst>
          </p:cNvPr>
          <p:cNvSpPr>
            <a:spLocks noGrp="1"/>
          </p:cNvSpPr>
          <p:nvPr>
            <p:ph type="title"/>
          </p:nvPr>
        </p:nvSpPr>
        <p:spPr>
          <a:xfrm>
            <a:off x="0" y="-247350"/>
            <a:ext cx="10515600" cy="1325563"/>
          </a:xfrm>
        </p:spPr>
        <p:txBody>
          <a:bodyPr/>
          <a:lstStyle/>
          <a:p>
            <a:r>
              <a:rPr lang="en-US" dirty="0" err="1"/>
              <a:t>Statistica</a:t>
            </a:r>
            <a:r>
              <a:rPr lang="en-US" dirty="0"/>
              <a:t> </a:t>
            </a:r>
            <a:r>
              <a:rPr lang="en-US" dirty="0" err="1"/>
              <a:t>descrittiva</a:t>
            </a:r>
            <a:r>
              <a:rPr lang="en-US" dirty="0"/>
              <a:t> per </a:t>
            </a:r>
            <a:r>
              <a:rPr lang="en-US" dirty="0" err="1"/>
              <a:t>varietà</a:t>
            </a:r>
            <a:endParaRPr lang="en-US" dirty="0"/>
          </a:p>
        </p:txBody>
      </p:sp>
      <p:sp>
        <p:nvSpPr>
          <p:cNvPr id="11" name="Titolo 1">
            <a:extLst>
              <a:ext uri="{FF2B5EF4-FFF2-40B4-BE49-F238E27FC236}">
                <a16:creationId xmlns="" xmlns:a16="http://schemas.microsoft.com/office/drawing/2014/main" id="{74AD0F8D-FB0B-2C4B-A324-944DA0F30BDD}"/>
              </a:ext>
            </a:extLst>
          </p:cNvPr>
          <p:cNvSpPr txBox="1">
            <a:spLocks/>
          </p:cNvSpPr>
          <p:nvPr/>
        </p:nvSpPr>
        <p:spPr>
          <a:xfrm>
            <a:off x="485888" y="391479"/>
            <a:ext cx="113152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err="1"/>
              <a:t>Parametri</a:t>
            </a:r>
            <a:r>
              <a:rPr lang="en-US" sz="2800" dirty="0"/>
              <a:t> </a:t>
            </a:r>
            <a:r>
              <a:rPr lang="en-US" sz="2800" dirty="0" err="1"/>
              <a:t>usati</a:t>
            </a:r>
            <a:r>
              <a:rPr lang="en-US" sz="2800" dirty="0"/>
              <a:t> per la </a:t>
            </a:r>
            <a:r>
              <a:rPr lang="en-US" sz="2800" dirty="0" err="1"/>
              <a:t>modellazione</a:t>
            </a:r>
            <a:endParaRPr lang="en-US" sz="2800" dirty="0"/>
          </a:p>
        </p:txBody>
      </p:sp>
      <p:pic>
        <p:nvPicPr>
          <p:cNvPr id="6" name="Immagine 5">
            <a:extLst>
              <a:ext uri="{FF2B5EF4-FFF2-40B4-BE49-F238E27FC236}">
                <a16:creationId xmlns="" xmlns:a16="http://schemas.microsoft.com/office/drawing/2014/main" id="{B03CC112-3CCC-0587-65D1-99C7FB1F8307}"/>
              </a:ext>
            </a:extLst>
          </p:cNvPr>
          <p:cNvPicPr>
            <a:picLocks noChangeAspect="1"/>
          </p:cNvPicPr>
          <p:nvPr/>
        </p:nvPicPr>
        <p:blipFill>
          <a:blip r:embed="rId3"/>
          <a:stretch>
            <a:fillRect/>
          </a:stretch>
        </p:blipFill>
        <p:spPr>
          <a:xfrm>
            <a:off x="193015" y="1590817"/>
            <a:ext cx="4042807" cy="3032105"/>
          </a:xfrm>
          <a:prstGeom prst="rect">
            <a:avLst/>
          </a:prstGeom>
        </p:spPr>
      </p:pic>
      <p:pic>
        <p:nvPicPr>
          <p:cNvPr id="8" name="Immagine 7">
            <a:extLst>
              <a:ext uri="{FF2B5EF4-FFF2-40B4-BE49-F238E27FC236}">
                <a16:creationId xmlns="" xmlns:a16="http://schemas.microsoft.com/office/drawing/2014/main" id="{481E131B-48D2-A84D-0AAF-A302F9E44F09}"/>
              </a:ext>
            </a:extLst>
          </p:cNvPr>
          <p:cNvPicPr>
            <a:picLocks noChangeAspect="1"/>
          </p:cNvPicPr>
          <p:nvPr/>
        </p:nvPicPr>
        <p:blipFill>
          <a:blip r:embed="rId4"/>
          <a:stretch>
            <a:fillRect/>
          </a:stretch>
        </p:blipFill>
        <p:spPr>
          <a:xfrm>
            <a:off x="4140798" y="1590816"/>
            <a:ext cx="4042807" cy="3032105"/>
          </a:xfrm>
          <a:prstGeom prst="rect">
            <a:avLst/>
          </a:prstGeom>
        </p:spPr>
      </p:pic>
      <p:pic>
        <p:nvPicPr>
          <p:cNvPr id="13" name="Immagine 12">
            <a:extLst>
              <a:ext uri="{FF2B5EF4-FFF2-40B4-BE49-F238E27FC236}">
                <a16:creationId xmlns="" xmlns:a16="http://schemas.microsoft.com/office/drawing/2014/main" id="{F2C45A9E-11B5-70F4-56CD-B3B14FBE1B8E}"/>
              </a:ext>
            </a:extLst>
          </p:cNvPr>
          <p:cNvPicPr>
            <a:picLocks noChangeAspect="1"/>
          </p:cNvPicPr>
          <p:nvPr/>
        </p:nvPicPr>
        <p:blipFill>
          <a:blip r:embed="rId5"/>
          <a:stretch>
            <a:fillRect/>
          </a:stretch>
        </p:blipFill>
        <p:spPr>
          <a:xfrm>
            <a:off x="8051203" y="1652585"/>
            <a:ext cx="4042807" cy="3032105"/>
          </a:xfrm>
          <a:prstGeom prst="rect">
            <a:avLst/>
          </a:prstGeom>
        </p:spPr>
      </p:pic>
      <p:pic>
        <p:nvPicPr>
          <p:cNvPr id="3" name="Immagine 2">
            <a:extLst>
              <a:ext uri="{FF2B5EF4-FFF2-40B4-BE49-F238E27FC236}">
                <a16:creationId xmlns="" xmlns:a16="http://schemas.microsoft.com/office/drawing/2014/main" id="{C245A8E3-0B01-98DF-4CCE-989E63F9266B}"/>
              </a:ext>
            </a:extLst>
          </p:cNvPr>
          <p:cNvPicPr>
            <a:picLocks noChangeAspect="1"/>
          </p:cNvPicPr>
          <p:nvPr/>
        </p:nvPicPr>
        <p:blipFill rotWithShape="1">
          <a:blip r:embed="rId6"/>
          <a:srcRect l="68193"/>
          <a:stretch/>
        </p:blipFill>
        <p:spPr>
          <a:xfrm>
            <a:off x="9936737" y="4548893"/>
            <a:ext cx="578863" cy="649335"/>
          </a:xfrm>
          <a:prstGeom prst="rect">
            <a:avLst/>
          </a:prstGeom>
        </p:spPr>
      </p:pic>
      <p:pic>
        <p:nvPicPr>
          <p:cNvPr id="4" name="Immagine 3">
            <a:extLst>
              <a:ext uri="{FF2B5EF4-FFF2-40B4-BE49-F238E27FC236}">
                <a16:creationId xmlns="" xmlns:a16="http://schemas.microsoft.com/office/drawing/2014/main" id="{C691A63D-E22E-8EB9-BC15-46913A7B53A5}"/>
              </a:ext>
            </a:extLst>
          </p:cNvPr>
          <p:cNvPicPr>
            <a:picLocks noChangeAspect="1"/>
          </p:cNvPicPr>
          <p:nvPr/>
        </p:nvPicPr>
        <p:blipFill>
          <a:blip r:embed="rId7"/>
          <a:stretch>
            <a:fillRect/>
          </a:stretch>
        </p:blipFill>
        <p:spPr>
          <a:xfrm>
            <a:off x="5184978" y="4489292"/>
            <a:ext cx="573074" cy="646232"/>
          </a:xfrm>
          <a:prstGeom prst="rect">
            <a:avLst/>
          </a:prstGeom>
        </p:spPr>
      </p:pic>
      <p:pic>
        <p:nvPicPr>
          <p:cNvPr id="5" name="Immagine 4">
            <a:extLst>
              <a:ext uri="{FF2B5EF4-FFF2-40B4-BE49-F238E27FC236}">
                <a16:creationId xmlns="" xmlns:a16="http://schemas.microsoft.com/office/drawing/2014/main" id="{A310C7B0-B378-6E54-88D5-8085590F49BB}"/>
              </a:ext>
            </a:extLst>
          </p:cNvPr>
          <p:cNvPicPr>
            <a:picLocks noChangeAspect="1"/>
          </p:cNvPicPr>
          <p:nvPr/>
        </p:nvPicPr>
        <p:blipFill>
          <a:blip r:embed="rId8"/>
          <a:stretch>
            <a:fillRect/>
          </a:stretch>
        </p:blipFill>
        <p:spPr>
          <a:xfrm>
            <a:off x="10742813" y="4559183"/>
            <a:ext cx="579170" cy="646232"/>
          </a:xfrm>
          <a:prstGeom prst="rect">
            <a:avLst/>
          </a:prstGeom>
        </p:spPr>
      </p:pic>
      <p:pic>
        <p:nvPicPr>
          <p:cNvPr id="7" name="Immagine 6">
            <a:extLst>
              <a:ext uri="{FF2B5EF4-FFF2-40B4-BE49-F238E27FC236}">
                <a16:creationId xmlns="" xmlns:a16="http://schemas.microsoft.com/office/drawing/2014/main" id="{0FF77487-7CF0-9A22-C605-84C800BFA1B0}"/>
              </a:ext>
            </a:extLst>
          </p:cNvPr>
          <p:cNvPicPr>
            <a:picLocks noChangeAspect="1"/>
          </p:cNvPicPr>
          <p:nvPr/>
        </p:nvPicPr>
        <p:blipFill rotWithShape="1">
          <a:blip r:embed="rId6"/>
          <a:srcRect l="68193"/>
          <a:stretch/>
        </p:blipFill>
        <p:spPr>
          <a:xfrm>
            <a:off x="1991153" y="4486145"/>
            <a:ext cx="578863" cy="649335"/>
          </a:xfrm>
          <a:prstGeom prst="rect">
            <a:avLst/>
          </a:prstGeom>
        </p:spPr>
      </p:pic>
      <p:pic>
        <p:nvPicPr>
          <p:cNvPr id="9" name="Immagine 8">
            <a:extLst>
              <a:ext uri="{FF2B5EF4-FFF2-40B4-BE49-F238E27FC236}">
                <a16:creationId xmlns="" xmlns:a16="http://schemas.microsoft.com/office/drawing/2014/main" id="{23F3EF78-AA92-D0DC-FD16-BCDF93A66132}"/>
              </a:ext>
            </a:extLst>
          </p:cNvPr>
          <p:cNvPicPr>
            <a:picLocks noChangeAspect="1"/>
          </p:cNvPicPr>
          <p:nvPr/>
        </p:nvPicPr>
        <p:blipFill>
          <a:blip r:embed="rId7"/>
          <a:stretch>
            <a:fillRect/>
          </a:stretch>
        </p:blipFill>
        <p:spPr>
          <a:xfrm>
            <a:off x="1207899" y="4486145"/>
            <a:ext cx="573074" cy="646232"/>
          </a:xfrm>
          <a:prstGeom prst="rect">
            <a:avLst/>
          </a:prstGeom>
        </p:spPr>
      </p:pic>
      <p:pic>
        <p:nvPicPr>
          <p:cNvPr id="10" name="Immagine 9">
            <a:extLst>
              <a:ext uri="{FF2B5EF4-FFF2-40B4-BE49-F238E27FC236}">
                <a16:creationId xmlns="" xmlns:a16="http://schemas.microsoft.com/office/drawing/2014/main" id="{8B8C2475-9ECA-050B-8592-B9427A8CF1CB}"/>
              </a:ext>
            </a:extLst>
          </p:cNvPr>
          <p:cNvPicPr>
            <a:picLocks noChangeAspect="1"/>
          </p:cNvPicPr>
          <p:nvPr/>
        </p:nvPicPr>
        <p:blipFill>
          <a:blip r:embed="rId8"/>
          <a:stretch>
            <a:fillRect/>
          </a:stretch>
        </p:blipFill>
        <p:spPr>
          <a:xfrm>
            <a:off x="2835096" y="4489292"/>
            <a:ext cx="579170" cy="646232"/>
          </a:xfrm>
          <a:prstGeom prst="rect">
            <a:avLst/>
          </a:prstGeom>
        </p:spPr>
      </p:pic>
      <p:pic>
        <p:nvPicPr>
          <p:cNvPr id="12" name="Immagine 11">
            <a:extLst>
              <a:ext uri="{FF2B5EF4-FFF2-40B4-BE49-F238E27FC236}">
                <a16:creationId xmlns="" xmlns:a16="http://schemas.microsoft.com/office/drawing/2014/main" id="{67245072-7ED8-8C88-9484-DDE70C38B6BE}"/>
              </a:ext>
            </a:extLst>
          </p:cNvPr>
          <p:cNvPicPr>
            <a:picLocks noChangeAspect="1"/>
          </p:cNvPicPr>
          <p:nvPr/>
        </p:nvPicPr>
        <p:blipFill rotWithShape="1">
          <a:blip r:embed="rId6"/>
          <a:srcRect l="68193"/>
          <a:stretch/>
        </p:blipFill>
        <p:spPr>
          <a:xfrm>
            <a:off x="5994472" y="4508918"/>
            <a:ext cx="578863" cy="649335"/>
          </a:xfrm>
          <a:prstGeom prst="rect">
            <a:avLst/>
          </a:prstGeom>
        </p:spPr>
      </p:pic>
      <p:pic>
        <p:nvPicPr>
          <p:cNvPr id="14" name="Immagine 13">
            <a:extLst>
              <a:ext uri="{FF2B5EF4-FFF2-40B4-BE49-F238E27FC236}">
                <a16:creationId xmlns="" xmlns:a16="http://schemas.microsoft.com/office/drawing/2014/main" id="{9C71A4A5-A1C6-7D4E-C76C-F40F2F9F820C}"/>
              </a:ext>
            </a:extLst>
          </p:cNvPr>
          <p:cNvPicPr>
            <a:picLocks noChangeAspect="1"/>
          </p:cNvPicPr>
          <p:nvPr/>
        </p:nvPicPr>
        <p:blipFill>
          <a:blip r:embed="rId7"/>
          <a:stretch>
            <a:fillRect/>
          </a:stretch>
        </p:blipFill>
        <p:spPr>
          <a:xfrm>
            <a:off x="9000359" y="4548893"/>
            <a:ext cx="573074" cy="646232"/>
          </a:xfrm>
          <a:prstGeom prst="rect">
            <a:avLst/>
          </a:prstGeom>
        </p:spPr>
      </p:pic>
      <p:pic>
        <p:nvPicPr>
          <p:cNvPr id="15" name="Immagine 14">
            <a:extLst>
              <a:ext uri="{FF2B5EF4-FFF2-40B4-BE49-F238E27FC236}">
                <a16:creationId xmlns="" xmlns:a16="http://schemas.microsoft.com/office/drawing/2014/main" id="{FF86C1E7-7BC1-601C-C77E-375CBE04DB64}"/>
              </a:ext>
            </a:extLst>
          </p:cNvPr>
          <p:cNvPicPr>
            <a:picLocks noChangeAspect="1"/>
          </p:cNvPicPr>
          <p:nvPr/>
        </p:nvPicPr>
        <p:blipFill>
          <a:blip r:embed="rId8"/>
          <a:stretch>
            <a:fillRect/>
          </a:stretch>
        </p:blipFill>
        <p:spPr>
          <a:xfrm>
            <a:off x="6821007" y="4508918"/>
            <a:ext cx="579170" cy="646232"/>
          </a:xfrm>
          <a:prstGeom prst="rect">
            <a:avLst/>
          </a:prstGeom>
        </p:spPr>
      </p:pic>
    </p:spTree>
    <p:extLst>
      <p:ext uri="{BB962C8B-B14F-4D97-AF65-F5344CB8AC3E}">
        <p14:creationId xmlns:p14="http://schemas.microsoft.com/office/powerpoint/2010/main" val="722976576"/>
      </p:ext>
    </p:extLst>
  </p:cSld>
  <p:clrMapOvr>
    <a:masterClrMapping/>
  </p:clrMapOvr>
  <p:extLst>
    <p:ext uri="{6950BFC3-D8DA-4A85-94F7-54DA5524770B}">
      <p188:commentRel xmlns="" xmlns:p188="http://schemas.microsoft.com/office/powerpoint/2018/8/main" r:id="rId9"/>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7">
            <a:extLst>
              <a:ext uri="{FF2B5EF4-FFF2-40B4-BE49-F238E27FC236}">
                <a16:creationId xmlns="" xmlns:a16="http://schemas.microsoft.com/office/drawing/2014/main" id="{B762D339-6304-6426-159C-AC3414E12AF3}"/>
              </a:ext>
            </a:extLst>
          </p:cNvPr>
          <p:cNvPicPr>
            <a:picLocks noChangeAspect="1"/>
          </p:cNvPicPr>
          <p:nvPr/>
        </p:nvPicPr>
        <p:blipFill>
          <a:blip r:embed="rId3"/>
          <a:stretch>
            <a:fillRect/>
          </a:stretch>
        </p:blipFill>
        <p:spPr>
          <a:xfrm>
            <a:off x="2669060" y="1027906"/>
            <a:ext cx="7389049" cy="5541787"/>
          </a:xfrm>
          <a:prstGeom prst="rect">
            <a:avLst/>
          </a:prstGeom>
        </p:spPr>
      </p:pic>
      <p:sp>
        <p:nvSpPr>
          <p:cNvPr id="8" name="Titolo 1">
            <a:extLst>
              <a:ext uri="{FF2B5EF4-FFF2-40B4-BE49-F238E27FC236}">
                <a16:creationId xmlns="" xmlns:a16="http://schemas.microsoft.com/office/drawing/2014/main" id="{E96F7254-1239-B714-3026-27F1B2C1043C}"/>
              </a:ext>
            </a:extLst>
          </p:cNvPr>
          <p:cNvSpPr>
            <a:spLocks noGrp="1"/>
          </p:cNvSpPr>
          <p:nvPr>
            <p:ph type="title"/>
          </p:nvPr>
        </p:nvSpPr>
        <p:spPr>
          <a:xfrm>
            <a:off x="0" y="-247350"/>
            <a:ext cx="10515600" cy="1325563"/>
          </a:xfrm>
        </p:spPr>
        <p:txBody>
          <a:bodyPr/>
          <a:lstStyle/>
          <a:p>
            <a:r>
              <a:rPr lang="en-US" dirty="0" err="1"/>
              <a:t>Spettro</a:t>
            </a:r>
            <a:r>
              <a:rPr lang="en-US" dirty="0"/>
              <a:t> Vis-NIR</a:t>
            </a:r>
          </a:p>
        </p:txBody>
      </p:sp>
      <p:pic>
        <p:nvPicPr>
          <p:cNvPr id="2" name="Immagine 1">
            <a:extLst>
              <a:ext uri="{FF2B5EF4-FFF2-40B4-BE49-F238E27FC236}">
                <a16:creationId xmlns="" xmlns:a16="http://schemas.microsoft.com/office/drawing/2014/main" id="{5996E3D5-2B4D-8B39-613E-D40E5B0BDA47}"/>
              </a:ext>
            </a:extLst>
          </p:cNvPr>
          <p:cNvPicPr>
            <a:picLocks noChangeAspect="1"/>
          </p:cNvPicPr>
          <p:nvPr/>
        </p:nvPicPr>
        <p:blipFill>
          <a:blip r:embed="rId4"/>
          <a:stretch>
            <a:fillRect/>
          </a:stretch>
        </p:blipFill>
        <p:spPr>
          <a:xfrm rot="5400000">
            <a:off x="9250319" y="2279123"/>
            <a:ext cx="2511770" cy="896190"/>
          </a:xfrm>
          <a:prstGeom prst="rect">
            <a:avLst/>
          </a:prstGeom>
        </p:spPr>
      </p:pic>
    </p:spTree>
    <p:extLst>
      <p:ext uri="{BB962C8B-B14F-4D97-AF65-F5344CB8AC3E}">
        <p14:creationId xmlns:p14="http://schemas.microsoft.com/office/powerpoint/2010/main" val="3713242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721C576-D5D7-10F6-535B-DEE69EF111FB}"/>
              </a:ext>
            </a:extLst>
          </p:cNvPr>
          <p:cNvSpPr>
            <a:spLocks noGrp="1"/>
          </p:cNvSpPr>
          <p:nvPr>
            <p:ph type="title"/>
          </p:nvPr>
        </p:nvSpPr>
        <p:spPr>
          <a:xfrm>
            <a:off x="0" y="0"/>
            <a:ext cx="10515600" cy="1325563"/>
          </a:xfrm>
        </p:spPr>
        <p:txBody>
          <a:bodyPr/>
          <a:lstStyle/>
          <a:p>
            <a:r>
              <a:rPr lang="it-IT" dirty="0"/>
              <a:t>Analisi spettrale esplorativa mediante PCA</a:t>
            </a:r>
            <a:endParaRPr lang="en-US" dirty="0"/>
          </a:p>
        </p:txBody>
      </p:sp>
      <p:pic>
        <p:nvPicPr>
          <p:cNvPr id="7" name="Immagine 6">
            <a:extLst>
              <a:ext uri="{FF2B5EF4-FFF2-40B4-BE49-F238E27FC236}">
                <a16:creationId xmlns="" xmlns:a16="http://schemas.microsoft.com/office/drawing/2014/main" id="{3D0BE05E-90E0-CF48-1DEF-181C781FFA7C}"/>
              </a:ext>
            </a:extLst>
          </p:cNvPr>
          <p:cNvPicPr>
            <a:picLocks noChangeAspect="1"/>
          </p:cNvPicPr>
          <p:nvPr/>
        </p:nvPicPr>
        <p:blipFill>
          <a:blip r:embed="rId3"/>
          <a:stretch>
            <a:fillRect/>
          </a:stretch>
        </p:blipFill>
        <p:spPr>
          <a:xfrm>
            <a:off x="392733" y="1502266"/>
            <a:ext cx="5334000" cy="4000500"/>
          </a:xfrm>
          <a:prstGeom prst="rect">
            <a:avLst/>
          </a:prstGeom>
        </p:spPr>
      </p:pic>
      <p:pic>
        <p:nvPicPr>
          <p:cNvPr id="9" name="Immagine 8">
            <a:extLst>
              <a:ext uri="{FF2B5EF4-FFF2-40B4-BE49-F238E27FC236}">
                <a16:creationId xmlns="" xmlns:a16="http://schemas.microsoft.com/office/drawing/2014/main" id="{BCCBCEDF-5A74-A634-CC6E-47174C178413}"/>
              </a:ext>
            </a:extLst>
          </p:cNvPr>
          <p:cNvPicPr>
            <a:picLocks noChangeAspect="1"/>
          </p:cNvPicPr>
          <p:nvPr/>
        </p:nvPicPr>
        <p:blipFill>
          <a:blip r:embed="rId4"/>
          <a:stretch>
            <a:fillRect/>
          </a:stretch>
        </p:blipFill>
        <p:spPr>
          <a:xfrm>
            <a:off x="6019800" y="1613477"/>
            <a:ext cx="5334000" cy="4000500"/>
          </a:xfrm>
          <a:prstGeom prst="rect">
            <a:avLst/>
          </a:prstGeom>
        </p:spPr>
      </p:pic>
      <p:pic>
        <p:nvPicPr>
          <p:cNvPr id="3" name="Immagine 2">
            <a:extLst>
              <a:ext uri="{FF2B5EF4-FFF2-40B4-BE49-F238E27FC236}">
                <a16:creationId xmlns="" xmlns:a16="http://schemas.microsoft.com/office/drawing/2014/main" id="{14EE78C0-8459-4345-B595-71B931C949F4}"/>
              </a:ext>
            </a:extLst>
          </p:cNvPr>
          <p:cNvPicPr>
            <a:picLocks noChangeAspect="1"/>
          </p:cNvPicPr>
          <p:nvPr/>
        </p:nvPicPr>
        <p:blipFill>
          <a:blip r:embed="rId5"/>
          <a:stretch>
            <a:fillRect/>
          </a:stretch>
        </p:blipFill>
        <p:spPr>
          <a:xfrm>
            <a:off x="1986728" y="5613977"/>
            <a:ext cx="2511770" cy="896190"/>
          </a:xfrm>
          <a:prstGeom prst="rect">
            <a:avLst/>
          </a:prstGeom>
        </p:spPr>
      </p:pic>
      <p:pic>
        <p:nvPicPr>
          <p:cNvPr id="5" name="Immagine 4">
            <a:extLst>
              <a:ext uri="{FF2B5EF4-FFF2-40B4-BE49-F238E27FC236}">
                <a16:creationId xmlns="" xmlns:a16="http://schemas.microsoft.com/office/drawing/2014/main" id="{BA48E661-DD40-E70E-452A-8CF3B4F4201F}"/>
              </a:ext>
            </a:extLst>
          </p:cNvPr>
          <p:cNvPicPr>
            <a:picLocks noChangeAspect="1"/>
          </p:cNvPicPr>
          <p:nvPr/>
        </p:nvPicPr>
        <p:blipFill>
          <a:blip r:embed="rId6"/>
          <a:stretch>
            <a:fillRect/>
          </a:stretch>
        </p:blipFill>
        <p:spPr>
          <a:xfrm>
            <a:off x="3524932" y="1897757"/>
            <a:ext cx="1581371" cy="704948"/>
          </a:xfrm>
          <a:prstGeom prst="rect">
            <a:avLst/>
          </a:prstGeom>
        </p:spPr>
      </p:pic>
    </p:spTree>
    <p:extLst>
      <p:ext uri="{BB962C8B-B14F-4D97-AF65-F5344CB8AC3E}">
        <p14:creationId xmlns:p14="http://schemas.microsoft.com/office/powerpoint/2010/main" val="327038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 xmlns:a16="http://schemas.microsoft.com/office/drawing/2014/main" id="{FAE2470E-A9B9-B039-D72D-60D93D39A53B}"/>
              </a:ext>
            </a:extLst>
          </p:cNvPr>
          <p:cNvSpPr txBox="1"/>
          <p:nvPr/>
        </p:nvSpPr>
        <p:spPr>
          <a:xfrm>
            <a:off x="1216325" y="405442"/>
            <a:ext cx="10049773" cy="461665"/>
          </a:xfrm>
          <a:prstGeom prst="rect">
            <a:avLst/>
          </a:prstGeom>
          <a:noFill/>
        </p:spPr>
        <p:txBody>
          <a:bodyPr wrap="square" rtlCol="0">
            <a:spAutoFit/>
          </a:bodyPr>
          <a:lstStyle/>
          <a:p>
            <a:pPr algn="ctr"/>
            <a:r>
              <a:rPr lang="it-IT" sz="2400" dirty="0"/>
              <a:t>Modello classificazione di varietà</a:t>
            </a:r>
            <a:endParaRPr lang="en-US" sz="2400" dirty="0"/>
          </a:p>
        </p:txBody>
      </p:sp>
      <p:pic>
        <p:nvPicPr>
          <p:cNvPr id="12" name="Immagine 11">
            <a:extLst>
              <a:ext uri="{FF2B5EF4-FFF2-40B4-BE49-F238E27FC236}">
                <a16:creationId xmlns="" xmlns:a16="http://schemas.microsoft.com/office/drawing/2014/main" id="{E5A97190-887A-C36B-54EC-70A784E48AE3}"/>
              </a:ext>
            </a:extLst>
          </p:cNvPr>
          <p:cNvPicPr>
            <a:picLocks noChangeAspect="1"/>
          </p:cNvPicPr>
          <p:nvPr/>
        </p:nvPicPr>
        <p:blipFill>
          <a:blip r:embed="rId3"/>
          <a:stretch>
            <a:fillRect/>
          </a:stretch>
        </p:blipFill>
        <p:spPr>
          <a:xfrm>
            <a:off x="-139837" y="1043492"/>
            <a:ext cx="4565851" cy="3424388"/>
          </a:xfrm>
          <a:prstGeom prst="rect">
            <a:avLst/>
          </a:prstGeom>
        </p:spPr>
      </p:pic>
      <p:pic>
        <p:nvPicPr>
          <p:cNvPr id="14" name="Immagine 13">
            <a:extLst>
              <a:ext uri="{FF2B5EF4-FFF2-40B4-BE49-F238E27FC236}">
                <a16:creationId xmlns="" xmlns:a16="http://schemas.microsoft.com/office/drawing/2014/main" id="{6C63142A-6A9A-7A41-52B1-7B67B0183DA5}"/>
              </a:ext>
            </a:extLst>
          </p:cNvPr>
          <p:cNvPicPr>
            <a:picLocks noChangeAspect="1"/>
          </p:cNvPicPr>
          <p:nvPr/>
        </p:nvPicPr>
        <p:blipFill>
          <a:blip r:embed="rId4"/>
          <a:srcRect/>
          <a:stretch>
            <a:fillRect/>
          </a:stretch>
        </p:blipFill>
        <p:spPr>
          <a:xfrm>
            <a:off x="3939164" y="1043491"/>
            <a:ext cx="4565851" cy="3424389"/>
          </a:xfrm>
          <a:prstGeom prst="rect">
            <a:avLst/>
          </a:prstGeom>
        </p:spPr>
      </p:pic>
      <p:pic>
        <p:nvPicPr>
          <p:cNvPr id="16" name="Immagine 15">
            <a:extLst>
              <a:ext uri="{FF2B5EF4-FFF2-40B4-BE49-F238E27FC236}">
                <a16:creationId xmlns="" xmlns:a16="http://schemas.microsoft.com/office/drawing/2014/main" id="{B6838292-1895-EB42-644E-9A0AF6C3DA48}"/>
              </a:ext>
            </a:extLst>
          </p:cNvPr>
          <p:cNvPicPr>
            <a:picLocks noChangeAspect="1"/>
          </p:cNvPicPr>
          <p:nvPr/>
        </p:nvPicPr>
        <p:blipFill>
          <a:blip r:embed="rId5"/>
          <a:srcRect/>
          <a:stretch>
            <a:fillRect/>
          </a:stretch>
        </p:blipFill>
        <p:spPr>
          <a:xfrm>
            <a:off x="8071954" y="1043492"/>
            <a:ext cx="4565851" cy="3424388"/>
          </a:xfrm>
          <a:prstGeom prst="rect">
            <a:avLst/>
          </a:prstGeom>
        </p:spPr>
      </p:pic>
      <p:graphicFrame>
        <p:nvGraphicFramePr>
          <p:cNvPr id="4" name="Tabella 3">
            <a:extLst>
              <a:ext uri="{FF2B5EF4-FFF2-40B4-BE49-F238E27FC236}">
                <a16:creationId xmlns="" xmlns:a16="http://schemas.microsoft.com/office/drawing/2014/main" id="{FCF3E6B8-4495-05D0-D13A-D8C3B6AA3FE1}"/>
              </a:ext>
            </a:extLst>
          </p:cNvPr>
          <p:cNvGraphicFramePr>
            <a:graphicFrameLocks noGrp="1"/>
          </p:cNvGraphicFramePr>
          <p:nvPr>
            <p:extLst>
              <p:ext uri="{D42A27DB-BD31-4B8C-83A1-F6EECF244321}">
                <p14:modId xmlns:p14="http://schemas.microsoft.com/office/powerpoint/2010/main" val="4083205014"/>
              </p:ext>
            </p:extLst>
          </p:nvPr>
        </p:nvGraphicFramePr>
        <p:xfrm>
          <a:off x="3334917" y="5053055"/>
          <a:ext cx="5170098" cy="1693984"/>
        </p:xfrm>
        <a:graphic>
          <a:graphicData uri="http://schemas.openxmlformats.org/drawingml/2006/table">
            <a:tbl>
              <a:tblPr/>
              <a:tblGrid>
                <a:gridCol w="1394184">
                  <a:extLst>
                    <a:ext uri="{9D8B030D-6E8A-4147-A177-3AD203B41FA5}">
                      <a16:colId xmlns="" xmlns:a16="http://schemas.microsoft.com/office/drawing/2014/main" val="1572937764"/>
                    </a:ext>
                  </a:extLst>
                </a:gridCol>
                <a:gridCol w="677728">
                  <a:extLst>
                    <a:ext uri="{9D8B030D-6E8A-4147-A177-3AD203B41FA5}">
                      <a16:colId xmlns="" xmlns:a16="http://schemas.microsoft.com/office/drawing/2014/main" val="1109862124"/>
                    </a:ext>
                  </a:extLst>
                </a:gridCol>
                <a:gridCol w="1265093">
                  <a:extLst>
                    <a:ext uri="{9D8B030D-6E8A-4147-A177-3AD203B41FA5}">
                      <a16:colId xmlns="" xmlns:a16="http://schemas.microsoft.com/office/drawing/2014/main" val="3430102575"/>
                    </a:ext>
                  </a:extLst>
                </a:gridCol>
                <a:gridCol w="1833093">
                  <a:extLst>
                    <a:ext uri="{9D8B030D-6E8A-4147-A177-3AD203B41FA5}">
                      <a16:colId xmlns="" xmlns:a16="http://schemas.microsoft.com/office/drawing/2014/main" val="1094759223"/>
                    </a:ext>
                  </a:extLst>
                </a:gridCol>
              </a:tblGrid>
              <a:tr h="423496">
                <a:tc>
                  <a:txBody>
                    <a:bodyPr/>
                    <a:lstStyle/>
                    <a:p>
                      <a:pPr algn="ctr" fontAlgn="ctr"/>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panose="020F0502020204030204" pitchFamily="34" charset="0"/>
                        </a:rPr>
                        <a:t>Crea</a:t>
                      </a:r>
                    </a:p>
                  </a:txBody>
                  <a:tcPr marL="9525" marR="9525" marT="9525"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panose="020F0502020204030204" pitchFamily="34" charset="0"/>
                        </a:rPr>
                        <a:t>Jeromine</a:t>
                      </a:r>
                    </a:p>
                  </a:txBody>
                  <a:tcPr marL="9525" marR="9525" marT="9525"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panose="020F0502020204030204" pitchFamily="34" charset="0"/>
                        </a:rPr>
                        <a:t>Pink Splendor</a:t>
                      </a:r>
                    </a:p>
                  </a:txBody>
                  <a:tcPr marL="9525" marR="9525" marT="9525" marB="0" anchor="ctr">
                    <a:lnL>
                      <a:noFill/>
                    </a:lnL>
                    <a:lnR>
                      <a:noFill/>
                    </a:lnR>
                    <a:lnT>
                      <a:noFill/>
                    </a:lnT>
                    <a:lnB>
                      <a:noFill/>
                    </a:lnB>
                  </a:tcPr>
                </a:tc>
                <a:extLst>
                  <a:ext uri="{0D108BD9-81ED-4DB2-BD59-A6C34878D82A}">
                    <a16:rowId xmlns="" xmlns:a16="http://schemas.microsoft.com/office/drawing/2014/main" val="468705932"/>
                  </a:ext>
                </a:extLst>
              </a:tr>
              <a:tr h="423496">
                <a:tc>
                  <a:txBody>
                    <a:bodyPr/>
                    <a:lstStyle/>
                    <a:p>
                      <a:pPr algn="ctr" fontAlgn="ctr"/>
                      <a:r>
                        <a:rPr lang="en-US" sz="1800" b="1" i="0" u="none" strike="noStrike">
                          <a:solidFill>
                            <a:srgbClr val="000000"/>
                          </a:solidFill>
                          <a:effectLst/>
                          <a:latin typeface="Calibri" panose="020F0502020204030204" pitchFamily="34" charset="0"/>
                        </a:rPr>
                        <a:t>Sensitivity</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panose="020F0502020204030204" pitchFamily="34" charset="0"/>
                        </a:rPr>
                        <a:t>90%</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panose="020F0502020204030204" pitchFamily="34" charset="0"/>
                        </a:rPr>
                        <a:t>100%</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panose="020F0502020204030204" pitchFamily="34" charset="0"/>
                        </a:rPr>
                        <a:t>100%</a:t>
                      </a:r>
                    </a:p>
                  </a:txBody>
                  <a:tcPr marL="9525" marR="9525" marT="9525" marB="0" anchor="ctr">
                    <a:lnL>
                      <a:noFill/>
                    </a:lnL>
                    <a:lnR>
                      <a:noFill/>
                    </a:lnR>
                    <a:lnT>
                      <a:noFill/>
                    </a:lnT>
                    <a:lnB>
                      <a:noFill/>
                    </a:lnB>
                  </a:tcPr>
                </a:tc>
                <a:extLst>
                  <a:ext uri="{0D108BD9-81ED-4DB2-BD59-A6C34878D82A}">
                    <a16:rowId xmlns="" xmlns:a16="http://schemas.microsoft.com/office/drawing/2014/main" val="4095127288"/>
                  </a:ext>
                </a:extLst>
              </a:tr>
              <a:tr h="423496">
                <a:tc>
                  <a:txBody>
                    <a:bodyPr/>
                    <a:lstStyle/>
                    <a:p>
                      <a:pPr algn="ctr" fontAlgn="ctr"/>
                      <a:r>
                        <a:rPr lang="en-US" sz="1800" b="1" i="0" u="none" strike="noStrike">
                          <a:solidFill>
                            <a:srgbClr val="000000"/>
                          </a:solidFill>
                          <a:effectLst/>
                          <a:latin typeface="Calibri" panose="020F0502020204030204" pitchFamily="34" charset="0"/>
                        </a:rPr>
                        <a:t>Specificity</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panose="020F0502020204030204" pitchFamily="34" charset="0"/>
                        </a:rPr>
                        <a:t>90%</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panose="020F0502020204030204" pitchFamily="34" charset="0"/>
                        </a:rPr>
                        <a:t>100%</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panose="020F0502020204030204" pitchFamily="34" charset="0"/>
                        </a:rPr>
                        <a:t>100%</a:t>
                      </a:r>
                    </a:p>
                  </a:txBody>
                  <a:tcPr marL="9525" marR="9525" marT="9525" marB="0" anchor="ctr">
                    <a:lnL>
                      <a:noFill/>
                    </a:lnL>
                    <a:lnR>
                      <a:noFill/>
                    </a:lnR>
                    <a:lnT>
                      <a:noFill/>
                    </a:lnT>
                    <a:lnB>
                      <a:noFill/>
                    </a:lnB>
                  </a:tcPr>
                </a:tc>
                <a:extLst>
                  <a:ext uri="{0D108BD9-81ED-4DB2-BD59-A6C34878D82A}">
                    <a16:rowId xmlns="" xmlns:a16="http://schemas.microsoft.com/office/drawing/2014/main" val="779066632"/>
                  </a:ext>
                </a:extLst>
              </a:tr>
              <a:tr h="423496">
                <a:tc>
                  <a:txBody>
                    <a:bodyPr/>
                    <a:lstStyle/>
                    <a:p>
                      <a:pPr algn="ctr" fontAlgn="ctr"/>
                      <a:r>
                        <a:rPr lang="en-US" sz="1800" b="1" i="0" u="none" strike="noStrike">
                          <a:solidFill>
                            <a:srgbClr val="000000"/>
                          </a:solidFill>
                          <a:effectLst/>
                          <a:latin typeface="Calibri" panose="020F0502020204030204" pitchFamily="34" charset="0"/>
                        </a:rPr>
                        <a:t>Accuracy</a:t>
                      </a:r>
                    </a:p>
                  </a:txBody>
                  <a:tcPr marL="9525" marR="9525" marT="9525"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Calibri" panose="020F0502020204030204" pitchFamily="34" charset="0"/>
                        </a:rPr>
                        <a:t>90%</a:t>
                      </a:r>
                    </a:p>
                  </a:txBody>
                  <a:tcPr marL="9525" marR="9525" marT="9525"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panose="020F0502020204030204" pitchFamily="34" charset="0"/>
                        </a:rPr>
                        <a:t>100%</a:t>
                      </a:r>
                    </a:p>
                  </a:txBody>
                  <a:tcPr marL="9525" marR="9525" marT="9525"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Calibri" panose="020F0502020204030204" pitchFamily="34" charset="0"/>
                        </a:rPr>
                        <a:t>100%</a:t>
                      </a:r>
                    </a:p>
                  </a:txBody>
                  <a:tcPr marL="9525" marR="9525" marT="9525" marB="0" anchor="ctr">
                    <a:lnL>
                      <a:noFill/>
                    </a:lnL>
                    <a:lnR>
                      <a:noFill/>
                    </a:lnR>
                    <a:lnT>
                      <a:noFill/>
                    </a:lnT>
                    <a:lnB>
                      <a:noFill/>
                    </a:lnB>
                  </a:tcPr>
                </a:tc>
                <a:extLst>
                  <a:ext uri="{0D108BD9-81ED-4DB2-BD59-A6C34878D82A}">
                    <a16:rowId xmlns="" xmlns:a16="http://schemas.microsoft.com/office/drawing/2014/main" val="2772638927"/>
                  </a:ext>
                </a:extLst>
              </a:tr>
            </a:tbl>
          </a:graphicData>
        </a:graphic>
      </p:graphicFrame>
      <p:pic>
        <p:nvPicPr>
          <p:cNvPr id="7" name="Immagine 6">
            <a:extLst>
              <a:ext uri="{FF2B5EF4-FFF2-40B4-BE49-F238E27FC236}">
                <a16:creationId xmlns="" xmlns:a16="http://schemas.microsoft.com/office/drawing/2014/main" id="{0590D205-8DF9-987B-F502-2BCFB1E94825}"/>
              </a:ext>
            </a:extLst>
          </p:cNvPr>
          <p:cNvPicPr>
            <a:picLocks noChangeAspect="1"/>
          </p:cNvPicPr>
          <p:nvPr/>
        </p:nvPicPr>
        <p:blipFill rotWithShape="1">
          <a:blip r:embed="rId6"/>
          <a:srcRect r="67865"/>
          <a:stretch/>
        </p:blipFill>
        <p:spPr>
          <a:xfrm>
            <a:off x="8383422" y="4320376"/>
            <a:ext cx="584824" cy="649335"/>
          </a:xfrm>
          <a:prstGeom prst="rect">
            <a:avLst/>
          </a:prstGeom>
        </p:spPr>
      </p:pic>
      <p:pic>
        <p:nvPicPr>
          <p:cNvPr id="11" name="Immagine 10">
            <a:extLst>
              <a:ext uri="{FF2B5EF4-FFF2-40B4-BE49-F238E27FC236}">
                <a16:creationId xmlns="" xmlns:a16="http://schemas.microsoft.com/office/drawing/2014/main" id="{C3EA9A8D-E3EB-0E4E-B7D6-C002B4FEB5D1}"/>
              </a:ext>
            </a:extLst>
          </p:cNvPr>
          <p:cNvPicPr>
            <a:picLocks noChangeAspect="1"/>
          </p:cNvPicPr>
          <p:nvPr/>
        </p:nvPicPr>
        <p:blipFill rotWithShape="1">
          <a:blip r:embed="rId6"/>
          <a:srcRect l="68193"/>
          <a:stretch/>
        </p:blipFill>
        <p:spPr>
          <a:xfrm>
            <a:off x="213098" y="4296991"/>
            <a:ext cx="578863" cy="649335"/>
          </a:xfrm>
          <a:prstGeom prst="rect">
            <a:avLst/>
          </a:prstGeom>
        </p:spPr>
      </p:pic>
      <p:pic>
        <p:nvPicPr>
          <p:cNvPr id="13" name="Immagine 12">
            <a:extLst>
              <a:ext uri="{FF2B5EF4-FFF2-40B4-BE49-F238E27FC236}">
                <a16:creationId xmlns="" xmlns:a16="http://schemas.microsoft.com/office/drawing/2014/main" id="{C26C0E37-4D2F-C350-4965-74CB796AFBCB}"/>
              </a:ext>
            </a:extLst>
          </p:cNvPr>
          <p:cNvPicPr>
            <a:picLocks noChangeAspect="1"/>
          </p:cNvPicPr>
          <p:nvPr/>
        </p:nvPicPr>
        <p:blipFill rotWithShape="1">
          <a:blip r:embed="rId6"/>
          <a:srcRect l="70615"/>
          <a:stretch/>
        </p:blipFill>
        <p:spPr>
          <a:xfrm>
            <a:off x="7301453" y="4319593"/>
            <a:ext cx="534784" cy="649335"/>
          </a:xfrm>
          <a:prstGeom prst="rect">
            <a:avLst/>
          </a:prstGeom>
        </p:spPr>
      </p:pic>
      <p:pic>
        <p:nvPicPr>
          <p:cNvPr id="15" name="Immagine 14">
            <a:extLst>
              <a:ext uri="{FF2B5EF4-FFF2-40B4-BE49-F238E27FC236}">
                <a16:creationId xmlns="" xmlns:a16="http://schemas.microsoft.com/office/drawing/2014/main" id="{B0A28AD5-6F86-4EC6-064A-952A0D702E0B}"/>
              </a:ext>
            </a:extLst>
          </p:cNvPr>
          <p:cNvPicPr>
            <a:picLocks noChangeAspect="1"/>
          </p:cNvPicPr>
          <p:nvPr/>
        </p:nvPicPr>
        <p:blipFill rotWithShape="1">
          <a:blip r:embed="rId6"/>
          <a:srcRect r="68653"/>
          <a:stretch/>
        </p:blipFill>
        <p:spPr>
          <a:xfrm>
            <a:off x="4279208" y="4319593"/>
            <a:ext cx="570481" cy="649335"/>
          </a:xfrm>
          <a:prstGeom prst="rect">
            <a:avLst/>
          </a:prstGeom>
        </p:spPr>
      </p:pic>
      <p:pic>
        <p:nvPicPr>
          <p:cNvPr id="17" name="Immagine 16">
            <a:extLst>
              <a:ext uri="{FF2B5EF4-FFF2-40B4-BE49-F238E27FC236}">
                <a16:creationId xmlns="" xmlns:a16="http://schemas.microsoft.com/office/drawing/2014/main" id="{307763CE-9A75-8988-0246-E09722558F47}"/>
              </a:ext>
            </a:extLst>
          </p:cNvPr>
          <p:cNvPicPr>
            <a:picLocks noChangeAspect="1"/>
          </p:cNvPicPr>
          <p:nvPr/>
        </p:nvPicPr>
        <p:blipFill rotWithShape="1">
          <a:blip r:embed="rId6"/>
          <a:srcRect l="34795" r="33496"/>
          <a:stretch/>
        </p:blipFill>
        <p:spPr>
          <a:xfrm>
            <a:off x="4955154" y="4319593"/>
            <a:ext cx="577070" cy="649335"/>
          </a:xfrm>
          <a:prstGeom prst="rect">
            <a:avLst/>
          </a:prstGeom>
        </p:spPr>
      </p:pic>
      <p:pic>
        <p:nvPicPr>
          <p:cNvPr id="2" name="Immagine 1">
            <a:extLst>
              <a:ext uri="{FF2B5EF4-FFF2-40B4-BE49-F238E27FC236}">
                <a16:creationId xmlns="" xmlns:a16="http://schemas.microsoft.com/office/drawing/2014/main" id="{0368F047-3BA0-D85C-AE7F-E4AB0539F2B5}"/>
              </a:ext>
            </a:extLst>
          </p:cNvPr>
          <p:cNvPicPr>
            <a:picLocks noChangeAspect="1"/>
          </p:cNvPicPr>
          <p:nvPr/>
        </p:nvPicPr>
        <p:blipFill>
          <a:blip r:embed="rId7"/>
          <a:stretch>
            <a:fillRect/>
          </a:stretch>
        </p:blipFill>
        <p:spPr>
          <a:xfrm>
            <a:off x="11364966" y="4319593"/>
            <a:ext cx="579170" cy="646232"/>
          </a:xfrm>
          <a:prstGeom prst="rect">
            <a:avLst/>
          </a:prstGeom>
        </p:spPr>
      </p:pic>
      <p:pic>
        <p:nvPicPr>
          <p:cNvPr id="3" name="Immagine 2">
            <a:extLst>
              <a:ext uri="{FF2B5EF4-FFF2-40B4-BE49-F238E27FC236}">
                <a16:creationId xmlns="" xmlns:a16="http://schemas.microsoft.com/office/drawing/2014/main" id="{CBE14A79-C584-9514-3292-B76694EA6243}"/>
              </a:ext>
            </a:extLst>
          </p:cNvPr>
          <p:cNvPicPr>
            <a:picLocks noChangeAspect="1"/>
          </p:cNvPicPr>
          <p:nvPr/>
        </p:nvPicPr>
        <p:blipFill>
          <a:blip r:embed="rId8"/>
          <a:stretch>
            <a:fillRect/>
          </a:stretch>
        </p:blipFill>
        <p:spPr>
          <a:xfrm>
            <a:off x="9088767" y="4303197"/>
            <a:ext cx="530398" cy="646232"/>
          </a:xfrm>
          <a:prstGeom prst="rect">
            <a:avLst/>
          </a:prstGeom>
        </p:spPr>
      </p:pic>
      <p:pic>
        <p:nvPicPr>
          <p:cNvPr id="5" name="Immagine 4">
            <a:extLst>
              <a:ext uri="{FF2B5EF4-FFF2-40B4-BE49-F238E27FC236}">
                <a16:creationId xmlns="" xmlns:a16="http://schemas.microsoft.com/office/drawing/2014/main" id="{0B6AD834-5546-CFDC-2E8C-C7AC057E3A70}"/>
              </a:ext>
            </a:extLst>
          </p:cNvPr>
          <p:cNvPicPr>
            <a:picLocks noChangeAspect="1"/>
          </p:cNvPicPr>
          <p:nvPr/>
        </p:nvPicPr>
        <p:blipFill>
          <a:blip r:embed="rId9"/>
          <a:stretch>
            <a:fillRect/>
          </a:stretch>
        </p:blipFill>
        <p:spPr>
          <a:xfrm>
            <a:off x="3188681" y="4303197"/>
            <a:ext cx="573074" cy="646232"/>
          </a:xfrm>
          <a:prstGeom prst="rect">
            <a:avLst/>
          </a:prstGeom>
        </p:spPr>
      </p:pic>
      <p:pic>
        <p:nvPicPr>
          <p:cNvPr id="10" name="Immagine 9">
            <a:extLst>
              <a:ext uri="{FF2B5EF4-FFF2-40B4-BE49-F238E27FC236}">
                <a16:creationId xmlns="" xmlns:a16="http://schemas.microsoft.com/office/drawing/2014/main" id="{72A9EF66-02BF-2B1E-3ED9-AA2C10C28659}"/>
              </a:ext>
            </a:extLst>
          </p:cNvPr>
          <p:cNvPicPr>
            <a:picLocks noChangeAspect="1"/>
          </p:cNvPicPr>
          <p:nvPr/>
        </p:nvPicPr>
        <p:blipFill>
          <a:blip r:embed="rId7"/>
          <a:stretch>
            <a:fillRect/>
          </a:stretch>
        </p:blipFill>
        <p:spPr>
          <a:xfrm>
            <a:off x="962668" y="4296991"/>
            <a:ext cx="579170" cy="646232"/>
          </a:xfrm>
          <a:prstGeom prst="rect">
            <a:avLst/>
          </a:prstGeom>
        </p:spPr>
      </p:pic>
    </p:spTree>
    <p:extLst>
      <p:ext uri="{BB962C8B-B14F-4D97-AF65-F5344CB8AC3E}">
        <p14:creationId xmlns:p14="http://schemas.microsoft.com/office/powerpoint/2010/main" val="3935277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 xmlns:a16="http://schemas.microsoft.com/office/drawing/2014/main" id="{D58E0538-E4AC-0C7D-831E-6B97A04050DC}"/>
              </a:ext>
            </a:extLst>
          </p:cNvPr>
          <p:cNvPicPr>
            <a:picLocks noChangeAspect="1"/>
          </p:cNvPicPr>
          <p:nvPr/>
        </p:nvPicPr>
        <p:blipFill>
          <a:blip r:embed="rId3"/>
          <a:stretch>
            <a:fillRect/>
          </a:stretch>
        </p:blipFill>
        <p:spPr>
          <a:xfrm>
            <a:off x="2902095" y="957545"/>
            <a:ext cx="7247592" cy="5435694"/>
          </a:xfrm>
          <a:prstGeom prst="rect">
            <a:avLst/>
          </a:prstGeom>
        </p:spPr>
      </p:pic>
      <p:sp>
        <p:nvSpPr>
          <p:cNvPr id="7" name="Titolo 1">
            <a:extLst>
              <a:ext uri="{FF2B5EF4-FFF2-40B4-BE49-F238E27FC236}">
                <a16:creationId xmlns="" xmlns:a16="http://schemas.microsoft.com/office/drawing/2014/main" id="{B721C576-D5D7-10F6-535B-DEE69EF111FB}"/>
              </a:ext>
            </a:extLst>
          </p:cNvPr>
          <p:cNvSpPr>
            <a:spLocks noGrp="1"/>
          </p:cNvSpPr>
          <p:nvPr>
            <p:ph type="title"/>
          </p:nvPr>
        </p:nvSpPr>
        <p:spPr>
          <a:xfrm>
            <a:off x="0" y="0"/>
            <a:ext cx="10515600" cy="1325563"/>
          </a:xfrm>
        </p:spPr>
        <p:txBody>
          <a:bodyPr/>
          <a:lstStyle/>
          <a:p>
            <a:r>
              <a:rPr lang="en-US" dirty="0" err="1"/>
              <a:t>Modello</a:t>
            </a:r>
            <a:r>
              <a:rPr lang="en-US" dirty="0"/>
              <a:t> </a:t>
            </a:r>
            <a:r>
              <a:rPr lang="en-US" dirty="0" err="1"/>
              <a:t>predittivo</a:t>
            </a:r>
            <a:r>
              <a:rPr lang="en-US" dirty="0"/>
              <a:t> per SSC</a:t>
            </a:r>
          </a:p>
        </p:txBody>
      </p:sp>
    </p:spTree>
    <p:extLst>
      <p:ext uri="{BB962C8B-B14F-4D97-AF65-F5344CB8AC3E}">
        <p14:creationId xmlns:p14="http://schemas.microsoft.com/office/powerpoint/2010/main" val="721631176"/>
      </p:ext>
    </p:extLst>
  </p:cSld>
  <p:clrMapOvr>
    <a:masterClrMapping/>
  </p:clrMapOvr>
  <p:extLst>
    <p:ext uri="{6950BFC3-D8DA-4A85-94F7-54DA5524770B}">
      <p188:commentRel xmlns="" xmlns:p188="http://schemas.microsoft.com/office/powerpoint/2018/8/main" r:id="rId4"/>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1892516-8880-157C-AF49-AE6DA00593A5}"/>
              </a:ext>
            </a:extLst>
          </p:cNvPr>
          <p:cNvSpPr>
            <a:spLocks noGrp="1"/>
          </p:cNvSpPr>
          <p:nvPr>
            <p:ph type="title"/>
          </p:nvPr>
        </p:nvSpPr>
        <p:spPr>
          <a:xfrm>
            <a:off x="4300613" y="159908"/>
            <a:ext cx="3978410" cy="862382"/>
          </a:xfrm>
        </p:spPr>
        <p:txBody>
          <a:bodyPr>
            <a:normAutofit/>
          </a:bodyPr>
          <a:lstStyle/>
          <a:p>
            <a:pPr algn="ctr"/>
            <a:r>
              <a:rPr lang="it-IT" dirty="0"/>
              <a:t>Ambito del REE</a:t>
            </a:r>
          </a:p>
        </p:txBody>
      </p:sp>
      <p:sp>
        <p:nvSpPr>
          <p:cNvPr id="3" name="Segnaposto contenuto 2">
            <a:extLst>
              <a:ext uri="{FF2B5EF4-FFF2-40B4-BE49-F238E27FC236}">
                <a16:creationId xmlns="" xmlns:a16="http://schemas.microsoft.com/office/drawing/2014/main" id="{9F669184-4CAB-7683-B58B-BB5499EBF1F2}"/>
              </a:ext>
            </a:extLst>
          </p:cNvPr>
          <p:cNvSpPr>
            <a:spLocks noGrp="1"/>
          </p:cNvSpPr>
          <p:nvPr>
            <p:ph idx="1"/>
          </p:nvPr>
        </p:nvSpPr>
        <p:spPr>
          <a:xfrm>
            <a:off x="435045" y="1038883"/>
            <a:ext cx="11321910" cy="1325563"/>
          </a:xfrm>
        </p:spPr>
        <p:txBody>
          <a:bodyPr vert="horz" lIns="91440" tIns="45720" rIns="91440" bIns="45720" rtlCol="0" anchor="t">
            <a:normAutofit fontScale="92500" lnSpcReduction="20000"/>
          </a:bodyPr>
          <a:lstStyle/>
          <a:p>
            <a:pPr marL="0" indent="0" algn="ctr">
              <a:buNone/>
            </a:pPr>
            <a:r>
              <a:rPr lang="it-IT" dirty="0"/>
              <a:t>Attività svolte nel ambito di un programma di miglioramento varietale in Melo (Malus x domestica) di recente avviamento, avente lo scopo di ottenere nuove varietà che combinino resistenza a Ticchiolatura e pregevoli caratteristiche qualitative</a:t>
            </a:r>
          </a:p>
        </p:txBody>
      </p:sp>
      <p:pic>
        <p:nvPicPr>
          <p:cNvPr id="7" name="Immagine 6" descr="Immagine che contiene albero, frutta, mela, giardino  Descrizione generata automaticamente">
            <a:extLst>
              <a:ext uri="{FF2B5EF4-FFF2-40B4-BE49-F238E27FC236}">
                <a16:creationId xmlns="" xmlns:a16="http://schemas.microsoft.com/office/drawing/2014/main" id="{D3B7519B-5EDB-9446-358D-E45E2D9B8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44" y="2520257"/>
            <a:ext cx="2681781" cy="3716182"/>
          </a:xfrm>
          <a:prstGeom prst="rect">
            <a:avLst/>
          </a:prstGeom>
        </p:spPr>
      </p:pic>
      <p:pic>
        <p:nvPicPr>
          <p:cNvPr id="6" name="Immagine 5" descr="Immagine che contiene fiore, esterni, giallo, frutta  Descrizione generata automaticamente">
            <a:extLst>
              <a:ext uri="{FF2B5EF4-FFF2-40B4-BE49-F238E27FC236}">
                <a16:creationId xmlns="" xmlns:a16="http://schemas.microsoft.com/office/drawing/2014/main" id="{F90EF15A-CC85-276A-616E-D43EC71E7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1509" y="2793806"/>
            <a:ext cx="4225445" cy="3169083"/>
          </a:xfrm>
          <a:prstGeom prst="rect">
            <a:avLst/>
          </a:prstGeom>
        </p:spPr>
      </p:pic>
      <p:pic>
        <p:nvPicPr>
          <p:cNvPr id="9" name="Immagine 8" descr="Immagine che contiene mela, frutta, fresco, verdura  Descrizione generata automaticamente">
            <a:extLst>
              <a:ext uri="{FF2B5EF4-FFF2-40B4-BE49-F238E27FC236}">
                <a16:creationId xmlns="" xmlns:a16="http://schemas.microsoft.com/office/drawing/2014/main" id="{87D9A5F6-12D6-145D-3338-EECD6DC516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0977" y="2940063"/>
            <a:ext cx="3592822" cy="2694617"/>
          </a:xfrm>
          <a:prstGeom prst="rect">
            <a:avLst/>
          </a:prstGeom>
        </p:spPr>
      </p:pic>
    </p:spTree>
    <p:extLst>
      <p:ext uri="{BB962C8B-B14F-4D97-AF65-F5344CB8AC3E}">
        <p14:creationId xmlns:p14="http://schemas.microsoft.com/office/powerpoint/2010/main" val="215414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a:extLst>
              <a:ext uri="{FF2B5EF4-FFF2-40B4-BE49-F238E27FC236}">
                <a16:creationId xmlns="" xmlns:a16="http://schemas.microsoft.com/office/drawing/2014/main" id="{96A24D11-4B6E-33AD-286A-DCB77CFDD879}"/>
              </a:ext>
            </a:extLst>
          </p:cNvPr>
          <p:cNvPicPr>
            <a:picLocks noChangeAspect="1"/>
          </p:cNvPicPr>
          <p:nvPr/>
        </p:nvPicPr>
        <p:blipFill>
          <a:blip r:embed="rId2"/>
          <a:stretch>
            <a:fillRect/>
          </a:stretch>
        </p:blipFill>
        <p:spPr>
          <a:xfrm>
            <a:off x="2414478" y="662781"/>
            <a:ext cx="7363043" cy="5522282"/>
          </a:xfrm>
          <a:prstGeom prst="rect">
            <a:avLst/>
          </a:prstGeom>
        </p:spPr>
      </p:pic>
      <p:sp>
        <p:nvSpPr>
          <p:cNvPr id="6" name="Titolo 1">
            <a:extLst>
              <a:ext uri="{FF2B5EF4-FFF2-40B4-BE49-F238E27FC236}">
                <a16:creationId xmlns="" xmlns:a16="http://schemas.microsoft.com/office/drawing/2014/main" id="{A397F60E-48AA-2A92-B175-80F6579E5FEB}"/>
              </a:ext>
            </a:extLst>
          </p:cNvPr>
          <p:cNvSpPr txBox="1">
            <a:spLocks/>
          </p:cNvSpPr>
          <p:nvPr/>
        </p:nvSpPr>
        <p:spPr>
          <a:xfrm>
            <a:off x="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Modello</a:t>
            </a:r>
            <a:r>
              <a:rPr lang="en-US" dirty="0"/>
              <a:t> </a:t>
            </a:r>
            <a:r>
              <a:rPr lang="en-US" dirty="0" err="1"/>
              <a:t>predittivo</a:t>
            </a:r>
            <a:r>
              <a:rPr lang="en-US" dirty="0"/>
              <a:t> per </a:t>
            </a:r>
            <a:r>
              <a:rPr lang="en-US" dirty="0" err="1"/>
              <a:t>contenuto</a:t>
            </a:r>
            <a:r>
              <a:rPr lang="en-US" dirty="0"/>
              <a:t> di amido</a:t>
            </a:r>
          </a:p>
        </p:txBody>
      </p:sp>
    </p:spTree>
    <p:extLst>
      <p:ext uri="{BB962C8B-B14F-4D97-AF65-F5344CB8AC3E}">
        <p14:creationId xmlns:p14="http://schemas.microsoft.com/office/powerpoint/2010/main" val="2088035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a:extLst>
              <a:ext uri="{FF2B5EF4-FFF2-40B4-BE49-F238E27FC236}">
                <a16:creationId xmlns="" xmlns:a16="http://schemas.microsoft.com/office/drawing/2014/main" id="{FEB6FB5A-09FC-070C-8B13-55B7135838A3}"/>
              </a:ext>
            </a:extLst>
          </p:cNvPr>
          <p:cNvPicPr>
            <a:picLocks noChangeAspect="1"/>
          </p:cNvPicPr>
          <p:nvPr/>
        </p:nvPicPr>
        <p:blipFill>
          <a:blip r:embed="rId3"/>
          <a:stretch>
            <a:fillRect/>
          </a:stretch>
        </p:blipFill>
        <p:spPr>
          <a:xfrm>
            <a:off x="2349203" y="1069951"/>
            <a:ext cx="7177856" cy="5383392"/>
          </a:xfrm>
          <a:prstGeom prst="rect">
            <a:avLst/>
          </a:prstGeom>
        </p:spPr>
      </p:pic>
      <p:sp>
        <p:nvSpPr>
          <p:cNvPr id="5" name="Titolo 1">
            <a:extLst>
              <a:ext uri="{FF2B5EF4-FFF2-40B4-BE49-F238E27FC236}">
                <a16:creationId xmlns="" xmlns:a16="http://schemas.microsoft.com/office/drawing/2014/main" id="{114BB3E9-8EDB-4072-0AA1-9B26763AC282}"/>
              </a:ext>
            </a:extLst>
          </p:cNvPr>
          <p:cNvSpPr txBox="1">
            <a:spLocks/>
          </p:cNvSpPr>
          <p:nvPr/>
        </p:nvSpPr>
        <p:spPr>
          <a:xfrm>
            <a:off x="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Modello</a:t>
            </a:r>
            <a:r>
              <a:rPr lang="en-US" dirty="0"/>
              <a:t> </a:t>
            </a:r>
            <a:r>
              <a:rPr lang="en-US" dirty="0" err="1"/>
              <a:t>predittivo</a:t>
            </a:r>
            <a:r>
              <a:rPr lang="en-US" dirty="0"/>
              <a:t> per la </a:t>
            </a:r>
            <a:r>
              <a:rPr lang="en-US" dirty="0" err="1"/>
              <a:t>durezza</a:t>
            </a:r>
            <a:endParaRPr lang="en-US" dirty="0"/>
          </a:p>
        </p:txBody>
      </p:sp>
    </p:spTree>
    <p:extLst>
      <p:ext uri="{BB962C8B-B14F-4D97-AF65-F5344CB8AC3E}">
        <p14:creationId xmlns:p14="http://schemas.microsoft.com/office/powerpoint/2010/main" val="2771221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6AE300EA-5CC9-49E9-8B27-00C51241EF6D}"/>
              </a:ext>
            </a:extLst>
          </p:cNvPr>
          <p:cNvSpPr txBox="1"/>
          <p:nvPr/>
        </p:nvSpPr>
        <p:spPr>
          <a:xfrm>
            <a:off x="507436" y="386374"/>
            <a:ext cx="10749569" cy="2646878"/>
          </a:xfrm>
          <a:prstGeom prst="rect">
            <a:avLst/>
          </a:prstGeom>
          <a:noFill/>
        </p:spPr>
        <p:txBody>
          <a:bodyPr wrap="square" rtlCol="0">
            <a:spAutoFit/>
          </a:bodyPr>
          <a:lstStyle/>
          <a:p>
            <a:pPr algn="ctr"/>
            <a:r>
              <a:rPr lang="it-IT" sz="4000" dirty="0"/>
              <a:t>CONCLUSIONI</a:t>
            </a:r>
          </a:p>
          <a:p>
            <a:pPr algn="ctr"/>
            <a:endParaRPr lang="it-IT" dirty="0"/>
          </a:p>
          <a:p>
            <a:r>
              <a:rPr lang="it-IT" dirty="0"/>
              <a:t>Come riportato in letteratura, gli approcci ottici hanno un enorme potenziale nella valutazione della maturazione e della qualità dei frutti</a:t>
            </a:r>
          </a:p>
          <a:p>
            <a:endParaRPr lang="it-IT" dirty="0"/>
          </a:p>
          <a:p>
            <a:pPr marL="285750" indent="-285750" algn="just">
              <a:buFont typeface="Wingdings" pitchFamily="2" charset="2"/>
              <a:buChar char="q"/>
            </a:pPr>
            <a:r>
              <a:rPr lang="it-IT" dirty="0"/>
              <a:t>I risultati preliminari ottenuti in questa attivita’ mostrano in parte queste potenzialita’, nonostante il dataset impiegato sia ancora non sufficentemente ampio per fornire modelli predittivi affidabili per la valutazione dei parametri considerati, ad eccezione della classificazione varietale</a:t>
            </a:r>
          </a:p>
        </p:txBody>
      </p:sp>
      <p:pic>
        <p:nvPicPr>
          <p:cNvPr id="4" name="Immagine 3" descr="Immagine che contiene pianta  Descrizione generata automaticamente">
            <a:extLst>
              <a:ext uri="{FF2B5EF4-FFF2-40B4-BE49-F238E27FC236}">
                <a16:creationId xmlns="" xmlns:a16="http://schemas.microsoft.com/office/drawing/2014/main" id="{B0896514-CB67-8E4D-435B-B67E41DE8B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357718" y="3843182"/>
            <a:ext cx="3313471" cy="2485103"/>
          </a:xfrm>
          <a:prstGeom prst="rect">
            <a:avLst/>
          </a:prstGeom>
        </p:spPr>
      </p:pic>
      <p:pic>
        <p:nvPicPr>
          <p:cNvPr id="8" name="Immagine 7" descr="Immagine che contiene mela, frutta, fresco, verdura  Descrizione generata automaticamente">
            <a:extLst>
              <a:ext uri="{FF2B5EF4-FFF2-40B4-BE49-F238E27FC236}">
                <a16:creationId xmlns="" xmlns:a16="http://schemas.microsoft.com/office/drawing/2014/main" id="{CC98C4C2-D80F-1B83-883F-7F824B0607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436" y="3428998"/>
            <a:ext cx="4417964" cy="3313473"/>
          </a:xfrm>
          <a:prstGeom prst="rect">
            <a:avLst/>
          </a:prstGeom>
        </p:spPr>
      </p:pic>
    </p:spTree>
    <p:extLst>
      <p:ext uri="{BB962C8B-B14F-4D97-AF65-F5344CB8AC3E}">
        <p14:creationId xmlns:p14="http://schemas.microsoft.com/office/powerpoint/2010/main" val="359658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CE40C442-6AFA-C95C-3DBB-497681791183}"/>
              </a:ext>
            </a:extLst>
          </p:cNvPr>
          <p:cNvSpPr txBox="1"/>
          <p:nvPr/>
        </p:nvSpPr>
        <p:spPr>
          <a:xfrm>
            <a:off x="4262284" y="238256"/>
            <a:ext cx="3667432" cy="523220"/>
          </a:xfrm>
          <a:prstGeom prst="rect">
            <a:avLst/>
          </a:prstGeom>
          <a:noFill/>
        </p:spPr>
        <p:txBody>
          <a:bodyPr wrap="square" rtlCol="0">
            <a:spAutoFit/>
          </a:bodyPr>
          <a:lstStyle/>
          <a:p>
            <a:r>
              <a:rPr lang="it-IT" sz="2800" b="1" dirty="0"/>
              <a:t>Ticchiolatura del Melo</a:t>
            </a:r>
          </a:p>
        </p:txBody>
      </p:sp>
      <p:sp>
        <p:nvSpPr>
          <p:cNvPr id="3" name="CasellaDiTesto 2">
            <a:extLst>
              <a:ext uri="{FF2B5EF4-FFF2-40B4-BE49-F238E27FC236}">
                <a16:creationId xmlns="" xmlns:a16="http://schemas.microsoft.com/office/drawing/2014/main" id="{CDDC979A-D896-D0FF-4A4A-676E1313BE1E}"/>
              </a:ext>
            </a:extLst>
          </p:cNvPr>
          <p:cNvSpPr txBox="1"/>
          <p:nvPr/>
        </p:nvSpPr>
        <p:spPr>
          <a:xfrm>
            <a:off x="1868129" y="1179490"/>
            <a:ext cx="8613058" cy="1569660"/>
          </a:xfrm>
          <a:prstGeom prst="rect">
            <a:avLst/>
          </a:prstGeom>
          <a:noFill/>
        </p:spPr>
        <p:txBody>
          <a:bodyPr wrap="square" rtlCol="0">
            <a:spAutoFit/>
          </a:bodyPr>
          <a:lstStyle/>
          <a:p>
            <a:pPr marL="285750" indent="-285750">
              <a:buFont typeface="Arial" panose="020B0604020202020204" pitchFamily="34" charset="0"/>
              <a:buChar char="•"/>
            </a:pPr>
            <a:r>
              <a:rPr lang="it-IT" sz="2400" dirty="0"/>
              <a:t>Patologia più importante che colpisce il Melo (Malus domestica).</a:t>
            </a:r>
          </a:p>
          <a:p>
            <a:pPr marL="285750" indent="-285750">
              <a:buFont typeface="Arial" panose="020B0604020202020204" pitchFamily="34" charset="0"/>
              <a:buChar char="•"/>
            </a:pPr>
            <a:r>
              <a:rPr lang="it-IT" sz="2400" dirty="0"/>
              <a:t>Causata dal fungo </a:t>
            </a:r>
            <a:r>
              <a:rPr lang="it-IT" sz="2400" dirty="0" err="1"/>
              <a:t>Venturia</a:t>
            </a:r>
            <a:r>
              <a:rPr lang="it-IT" sz="2400" dirty="0"/>
              <a:t> </a:t>
            </a:r>
            <a:r>
              <a:rPr lang="it-IT" sz="2400" dirty="0" err="1"/>
              <a:t>inaequalis</a:t>
            </a:r>
            <a:r>
              <a:rPr lang="it-IT" sz="2400" dirty="0"/>
              <a:t>.</a:t>
            </a:r>
          </a:p>
          <a:p>
            <a:pPr marL="285750" indent="-285750">
              <a:buFont typeface="Arial" panose="020B0604020202020204" pitchFamily="34" charset="0"/>
              <a:buChar char="•"/>
            </a:pPr>
            <a:r>
              <a:rPr lang="it-IT" sz="2400" dirty="0"/>
              <a:t>Diffusa in tutte le regioni del mondo in cui viene coltivato il Melo (Malus domestica)</a:t>
            </a:r>
          </a:p>
        </p:txBody>
      </p:sp>
      <p:pic>
        <p:nvPicPr>
          <p:cNvPr id="5" name="Immagine 4" descr="Immagine che contiene pianta, frutta, foglia, vicino  Descrizione generata automaticamente">
            <a:extLst>
              <a:ext uri="{FF2B5EF4-FFF2-40B4-BE49-F238E27FC236}">
                <a16:creationId xmlns="" xmlns:a16="http://schemas.microsoft.com/office/drawing/2014/main" id="{0EFE3C42-5A29-E50A-8098-ADB5989FC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318" y="3544377"/>
            <a:ext cx="3482523" cy="2361850"/>
          </a:xfrm>
          <a:prstGeom prst="rect">
            <a:avLst/>
          </a:prstGeom>
        </p:spPr>
      </p:pic>
      <p:pic>
        <p:nvPicPr>
          <p:cNvPr id="7" name="Immagine 6" descr="Immagine che contiene mela, frutta, dilegno, tagliato  Descrizione generata automaticamente">
            <a:extLst>
              <a:ext uri="{FF2B5EF4-FFF2-40B4-BE49-F238E27FC236}">
                <a16:creationId xmlns="" xmlns:a16="http://schemas.microsoft.com/office/drawing/2014/main" id="{58DC0D6A-D950-22FC-E70D-F8404F56F5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7190" y="3510971"/>
            <a:ext cx="4317619" cy="2428661"/>
          </a:xfrm>
          <a:prstGeom prst="rect">
            <a:avLst/>
          </a:prstGeom>
        </p:spPr>
      </p:pic>
      <p:pic>
        <p:nvPicPr>
          <p:cNvPr id="9" name="Immagine 8" descr="Immagine che contiene pianta, verde, albero, vicino">
            <a:extLst>
              <a:ext uri="{FF2B5EF4-FFF2-40B4-BE49-F238E27FC236}">
                <a16:creationId xmlns="" xmlns:a16="http://schemas.microsoft.com/office/drawing/2014/main" id="{AFA25480-0794-600F-1BDB-E27E9564EF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159" y="3477567"/>
            <a:ext cx="3655256" cy="2428660"/>
          </a:xfrm>
          <a:prstGeom prst="rect">
            <a:avLst/>
          </a:prstGeom>
        </p:spPr>
      </p:pic>
    </p:spTree>
    <p:extLst>
      <p:ext uri="{BB962C8B-B14F-4D97-AF65-F5344CB8AC3E}">
        <p14:creationId xmlns:p14="http://schemas.microsoft.com/office/powerpoint/2010/main" val="4200194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 xmlns:a16="http://schemas.microsoft.com/office/drawing/2014/main" id="{69EFE1DB-0AD3-533D-E5EC-7FBF26DEB062}"/>
              </a:ext>
            </a:extLst>
          </p:cNvPr>
          <p:cNvSpPr txBox="1"/>
          <p:nvPr/>
        </p:nvSpPr>
        <p:spPr>
          <a:xfrm>
            <a:off x="707921" y="1271808"/>
            <a:ext cx="4070555" cy="1754326"/>
          </a:xfrm>
          <a:prstGeom prst="rect">
            <a:avLst/>
          </a:prstGeom>
          <a:noFill/>
        </p:spPr>
        <p:txBody>
          <a:bodyPr wrap="square" rtlCol="0">
            <a:spAutoFit/>
          </a:bodyPr>
          <a:lstStyle/>
          <a:p>
            <a:r>
              <a:rPr lang="it-IT" dirty="0"/>
              <a:t>Svantaggi:</a:t>
            </a:r>
          </a:p>
          <a:p>
            <a:pPr marL="285750" indent="-285750">
              <a:buFont typeface="Arial" panose="020B0604020202020204" pitchFamily="34" charset="0"/>
              <a:buChar char="•"/>
            </a:pPr>
            <a:r>
              <a:rPr lang="it-IT" dirty="0"/>
              <a:t>Periodo giovanile molto lungo (3-5 anni).</a:t>
            </a:r>
          </a:p>
          <a:p>
            <a:pPr marL="285750" indent="-285750">
              <a:buFont typeface="Arial" panose="020B0604020202020204" pitchFamily="34" charset="0"/>
              <a:buChar char="•"/>
            </a:pPr>
            <a:r>
              <a:rPr lang="it-IT" dirty="0"/>
              <a:t>Specie allogama obbligata.</a:t>
            </a:r>
          </a:p>
          <a:p>
            <a:pPr marL="285750" indent="-285750">
              <a:buFont typeface="Arial" panose="020B0604020202020204" pitchFamily="34" charset="0"/>
              <a:buChar char="•"/>
            </a:pPr>
            <a:r>
              <a:rPr lang="it-IT" dirty="0"/>
              <a:t>Reincrocio complesso a causa di autoincopatibilita’ fiorale</a:t>
            </a:r>
          </a:p>
        </p:txBody>
      </p:sp>
      <p:sp>
        <p:nvSpPr>
          <p:cNvPr id="4" name="CasellaDiTesto 3">
            <a:extLst>
              <a:ext uri="{FF2B5EF4-FFF2-40B4-BE49-F238E27FC236}">
                <a16:creationId xmlns="" xmlns:a16="http://schemas.microsoft.com/office/drawing/2014/main" id="{C94ACCF9-6C00-0243-3A55-1B2EBF52F30E}"/>
              </a:ext>
            </a:extLst>
          </p:cNvPr>
          <p:cNvSpPr txBox="1"/>
          <p:nvPr/>
        </p:nvSpPr>
        <p:spPr>
          <a:xfrm>
            <a:off x="707921" y="3429000"/>
            <a:ext cx="3844414" cy="1200329"/>
          </a:xfrm>
          <a:prstGeom prst="rect">
            <a:avLst/>
          </a:prstGeom>
          <a:noFill/>
        </p:spPr>
        <p:txBody>
          <a:bodyPr wrap="square" rtlCol="0">
            <a:spAutoFit/>
          </a:bodyPr>
          <a:lstStyle/>
          <a:p>
            <a:r>
              <a:rPr lang="it-IT" dirty="0"/>
              <a:t>Vantaggi:</a:t>
            </a:r>
          </a:p>
          <a:p>
            <a:pPr marL="285750" indent="-285750">
              <a:buFont typeface="Arial" panose="020B0604020202020204" pitchFamily="34" charset="0"/>
              <a:buChar char="•"/>
            </a:pPr>
            <a:r>
              <a:rPr lang="it-IT" dirty="0"/>
              <a:t>Possibile riproduzione vegetativa (talea).</a:t>
            </a:r>
          </a:p>
          <a:p>
            <a:pPr marL="285750" indent="-285750">
              <a:buFont typeface="Arial" panose="020B0604020202020204" pitchFamily="34" charset="0"/>
              <a:buChar char="•"/>
            </a:pPr>
            <a:r>
              <a:rPr lang="it-IT" dirty="0"/>
              <a:t>Pianta perenne.</a:t>
            </a:r>
          </a:p>
        </p:txBody>
      </p:sp>
      <p:sp>
        <p:nvSpPr>
          <p:cNvPr id="5" name="CasellaDiTesto 4">
            <a:extLst>
              <a:ext uri="{FF2B5EF4-FFF2-40B4-BE49-F238E27FC236}">
                <a16:creationId xmlns="" xmlns:a16="http://schemas.microsoft.com/office/drawing/2014/main" id="{DAC22393-C9A7-7A6F-D89E-2494530C87FD}"/>
              </a:ext>
            </a:extLst>
          </p:cNvPr>
          <p:cNvSpPr txBox="1"/>
          <p:nvPr/>
        </p:nvSpPr>
        <p:spPr>
          <a:xfrm>
            <a:off x="4355690" y="363795"/>
            <a:ext cx="3687097" cy="461665"/>
          </a:xfrm>
          <a:prstGeom prst="rect">
            <a:avLst/>
          </a:prstGeom>
          <a:noFill/>
        </p:spPr>
        <p:txBody>
          <a:bodyPr wrap="square" rtlCol="0">
            <a:spAutoFit/>
          </a:bodyPr>
          <a:lstStyle/>
          <a:p>
            <a:r>
              <a:rPr lang="it-IT" sz="2400" b="1" dirty="0"/>
              <a:t>IL MELO (Malus domestica)</a:t>
            </a:r>
          </a:p>
        </p:txBody>
      </p:sp>
      <p:pic>
        <p:nvPicPr>
          <p:cNvPr id="7" name="Immagine 6" descr="Immagine che contiene fiore, esterni, giallo, frutta">
            <a:extLst>
              <a:ext uri="{FF2B5EF4-FFF2-40B4-BE49-F238E27FC236}">
                <a16:creationId xmlns="" xmlns:a16="http://schemas.microsoft.com/office/drawing/2014/main" id="{7670F3E2-08D5-C4E1-5874-EC6F8C4C98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6562" y="1271808"/>
            <a:ext cx="6675839" cy="5006879"/>
          </a:xfrm>
          <a:prstGeom prst="rect">
            <a:avLst/>
          </a:prstGeom>
        </p:spPr>
      </p:pic>
    </p:spTree>
    <p:extLst>
      <p:ext uri="{BB962C8B-B14F-4D97-AF65-F5344CB8AC3E}">
        <p14:creationId xmlns:p14="http://schemas.microsoft.com/office/powerpoint/2010/main" val="4027323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56ECDF54-D4AD-7F1D-81E7-A7FE1131B2D0}"/>
              </a:ext>
            </a:extLst>
          </p:cNvPr>
          <p:cNvSpPr txBox="1"/>
          <p:nvPr/>
        </p:nvSpPr>
        <p:spPr>
          <a:xfrm>
            <a:off x="3185652" y="304800"/>
            <a:ext cx="5653548" cy="400110"/>
          </a:xfrm>
          <a:prstGeom prst="rect">
            <a:avLst/>
          </a:prstGeom>
          <a:noFill/>
        </p:spPr>
        <p:txBody>
          <a:bodyPr wrap="square" rtlCol="0">
            <a:spAutoFit/>
          </a:bodyPr>
          <a:lstStyle/>
          <a:p>
            <a:r>
              <a:rPr lang="it-IT" sz="2000" b="1" dirty="0"/>
              <a:t>Fonti monogeniche di resistenza alla ticchiolatura</a:t>
            </a:r>
          </a:p>
        </p:txBody>
      </p:sp>
      <p:sp>
        <p:nvSpPr>
          <p:cNvPr id="3" name="CasellaDiTesto 2">
            <a:extLst>
              <a:ext uri="{FF2B5EF4-FFF2-40B4-BE49-F238E27FC236}">
                <a16:creationId xmlns="" xmlns:a16="http://schemas.microsoft.com/office/drawing/2014/main" id="{68F33491-1FC2-0B40-7B16-7596579135FC}"/>
              </a:ext>
            </a:extLst>
          </p:cNvPr>
          <p:cNvSpPr txBox="1"/>
          <p:nvPr/>
        </p:nvSpPr>
        <p:spPr>
          <a:xfrm>
            <a:off x="1012721" y="1186463"/>
            <a:ext cx="5830529" cy="1754326"/>
          </a:xfrm>
          <a:prstGeom prst="rect">
            <a:avLst/>
          </a:prstGeom>
          <a:noFill/>
        </p:spPr>
        <p:txBody>
          <a:bodyPr wrap="square" rtlCol="0">
            <a:spAutoFit/>
          </a:bodyPr>
          <a:lstStyle/>
          <a:p>
            <a:pPr marL="285750" indent="-285750">
              <a:buFont typeface="Arial" panose="020B0604020202020204" pitchFamily="34" charset="0"/>
              <a:buChar char="•"/>
            </a:pPr>
            <a:r>
              <a:rPr lang="it-IT" dirty="0" err="1"/>
              <a:t>Vf</a:t>
            </a:r>
            <a:r>
              <a:rPr lang="it-IT" dirty="0"/>
              <a:t>    Malus </a:t>
            </a:r>
            <a:r>
              <a:rPr lang="it-IT" dirty="0" err="1"/>
              <a:t>floribunda</a:t>
            </a:r>
            <a:r>
              <a:rPr lang="it-IT" dirty="0"/>
              <a:t> 821</a:t>
            </a:r>
          </a:p>
          <a:p>
            <a:pPr marL="285750" indent="-285750">
              <a:buFont typeface="Arial" panose="020B0604020202020204" pitchFamily="34" charset="0"/>
              <a:buChar char="•"/>
            </a:pPr>
            <a:r>
              <a:rPr lang="it-IT" dirty="0" err="1"/>
              <a:t>Vr</a:t>
            </a:r>
            <a:r>
              <a:rPr lang="it-IT" dirty="0"/>
              <a:t>    M. </a:t>
            </a:r>
            <a:r>
              <a:rPr lang="it-IT" dirty="0" err="1"/>
              <a:t>pumilla</a:t>
            </a:r>
            <a:r>
              <a:rPr lang="it-IT" dirty="0"/>
              <a:t>, Russian </a:t>
            </a:r>
            <a:r>
              <a:rPr lang="it-IT" dirty="0" err="1"/>
              <a:t>selection</a:t>
            </a:r>
            <a:r>
              <a:rPr lang="it-IT" dirty="0"/>
              <a:t> R12740</a:t>
            </a:r>
          </a:p>
          <a:p>
            <a:pPr marL="285750" indent="-285750">
              <a:buFont typeface="Arial" panose="020B0604020202020204" pitchFamily="34" charset="0"/>
              <a:buChar char="•"/>
            </a:pPr>
            <a:r>
              <a:rPr lang="it-IT" dirty="0" err="1"/>
              <a:t>Vb</a:t>
            </a:r>
            <a:r>
              <a:rPr lang="it-IT" dirty="0"/>
              <a:t>   </a:t>
            </a:r>
            <a:r>
              <a:rPr lang="it-IT" dirty="0" err="1"/>
              <a:t>Hansen’s</a:t>
            </a:r>
            <a:r>
              <a:rPr lang="it-IT" dirty="0"/>
              <a:t> baccata #2</a:t>
            </a:r>
          </a:p>
          <a:p>
            <a:pPr marL="285750" indent="-285750">
              <a:buFont typeface="Arial" panose="020B0604020202020204" pitchFamily="34" charset="0"/>
              <a:buChar char="•"/>
            </a:pPr>
            <a:r>
              <a:rPr lang="it-IT" dirty="0" err="1"/>
              <a:t>Vbj</a:t>
            </a:r>
            <a:r>
              <a:rPr lang="it-IT" dirty="0"/>
              <a:t>  </a:t>
            </a:r>
            <a:r>
              <a:rPr lang="it-IT" dirty="0" err="1"/>
              <a:t>M.baccata</a:t>
            </a:r>
            <a:r>
              <a:rPr lang="it-IT" dirty="0"/>
              <a:t> </a:t>
            </a:r>
            <a:r>
              <a:rPr lang="it-IT" dirty="0" err="1"/>
              <a:t>jackii</a:t>
            </a:r>
            <a:endParaRPr lang="it-IT" dirty="0"/>
          </a:p>
          <a:p>
            <a:pPr marL="285750" indent="-285750">
              <a:buFont typeface="Arial" panose="020B0604020202020204" pitchFamily="34" charset="0"/>
              <a:buChar char="•"/>
            </a:pPr>
            <a:r>
              <a:rPr lang="it-IT" dirty="0" err="1"/>
              <a:t>Vm</a:t>
            </a:r>
            <a:r>
              <a:rPr lang="it-IT" dirty="0"/>
              <a:t>  </a:t>
            </a:r>
            <a:r>
              <a:rPr lang="it-IT" dirty="0" err="1"/>
              <a:t>M.micromalus</a:t>
            </a:r>
            <a:endParaRPr lang="it-IT" dirty="0"/>
          </a:p>
          <a:p>
            <a:pPr marL="285750" indent="-285750">
              <a:buFont typeface="Arial" panose="020B0604020202020204" pitchFamily="34" charset="0"/>
              <a:buChar char="•"/>
            </a:pPr>
            <a:r>
              <a:rPr lang="it-IT" dirty="0"/>
              <a:t>Va    </a:t>
            </a:r>
            <a:r>
              <a:rPr lang="it-IT" dirty="0" err="1"/>
              <a:t>Antonovka</a:t>
            </a:r>
            <a:r>
              <a:rPr lang="it-IT" dirty="0"/>
              <a:t> P.I.  172623</a:t>
            </a:r>
          </a:p>
        </p:txBody>
      </p:sp>
      <p:pic>
        <p:nvPicPr>
          <p:cNvPr id="5" name="Immagine 4" descr="Immagine che contiene albero, esterni, oliva, pianta  Descrizione generata automaticamente">
            <a:extLst>
              <a:ext uri="{FF2B5EF4-FFF2-40B4-BE49-F238E27FC236}">
                <a16:creationId xmlns="" xmlns:a16="http://schemas.microsoft.com/office/drawing/2014/main" id="{1B35D60E-FDFF-D30E-FBBE-AFB7E90BB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568" y="866948"/>
            <a:ext cx="4639649" cy="3479736"/>
          </a:xfrm>
          <a:prstGeom prst="rect">
            <a:avLst/>
          </a:prstGeom>
        </p:spPr>
      </p:pic>
      <p:pic>
        <p:nvPicPr>
          <p:cNvPr id="7" name="Immagine 6" descr="Immagine che contiene pianta">
            <a:extLst>
              <a:ext uri="{FF2B5EF4-FFF2-40B4-BE49-F238E27FC236}">
                <a16:creationId xmlns="" xmlns:a16="http://schemas.microsoft.com/office/drawing/2014/main" id="{21F994D2-A12B-4576-DFD6-380987A49501}"/>
              </a:ext>
            </a:extLst>
          </p:cNvPr>
          <p:cNvPicPr>
            <a:picLocks noChangeAspect="1"/>
          </p:cNvPicPr>
          <p:nvPr/>
        </p:nvPicPr>
        <p:blipFill rotWithShape="1">
          <a:blip r:embed="rId4">
            <a:extLst>
              <a:ext uri="{28A0092B-C50C-407E-A947-70E740481C1C}">
                <a14:useLocalDpi xmlns:a14="http://schemas.microsoft.com/office/drawing/2010/main" val="0"/>
              </a:ext>
            </a:extLst>
          </a:blip>
          <a:srcRect l="1" r="343" b="8950"/>
          <a:stretch/>
        </p:blipFill>
        <p:spPr>
          <a:xfrm>
            <a:off x="1012721" y="3422341"/>
            <a:ext cx="5083279" cy="3096177"/>
          </a:xfrm>
          <a:prstGeom prst="rect">
            <a:avLst/>
          </a:prstGeom>
        </p:spPr>
      </p:pic>
    </p:spTree>
    <p:extLst>
      <p:ext uri="{BB962C8B-B14F-4D97-AF65-F5344CB8AC3E}">
        <p14:creationId xmlns:p14="http://schemas.microsoft.com/office/powerpoint/2010/main" val="284667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514D8399-EEAF-221C-4D89-4E6220847081}"/>
              </a:ext>
            </a:extLst>
          </p:cNvPr>
          <p:cNvSpPr txBox="1"/>
          <p:nvPr/>
        </p:nvSpPr>
        <p:spPr>
          <a:xfrm>
            <a:off x="4763729" y="294968"/>
            <a:ext cx="2664542" cy="461665"/>
          </a:xfrm>
          <a:prstGeom prst="rect">
            <a:avLst/>
          </a:prstGeom>
          <a:noFill/>
        </p:spPr>
        <p:txBody>
          <a:bodyPr wrap="square" rtlCol="0">
            <a:spAutoFit/>
          </a:bodyPr>
          <a:lstStyle/>
          <a:p>
            <a:r>
              <a:rPr lang="it-IT" sz="2400" b="1" dirty="0"/>
              <a:t>La resistenza </a:t>
            </a:r>
            <a:r>
              <a:rPr lang="it-IT" sz="2400" b="1" dirty="0" err="1"/>
              <a:t>Vf</a:t>
            </a:r>
            <a:endParaRPr lang="it-IT" sz="2400" b="1" dirty="0"/>
          </a:p>
        </p:txBody>
      </p:sp>
      <p:sp>
        <p:nvSpPr>
          <p:cNvPr id="3" name="CasellaDiTesto 2">
            <a:extLst>
              <a:ext uri="{FF2B5EF4-FFF2-40B4-BE49-F238E27FC236}">
                <a16:creationId xmlns="" xmlns:a16="http://schemas.microsoft.com/office/drawing/2014/main" id="{C6075F22-4598-B030-6EF0-46CF27BDE545}"/>
              </a:ext>
            </a:extLst>
          </p:cNvPr>
          <p:cNvSpPr txBox="1"/>
          <p:nvPr/>
        </p:nvSpPr>
        <p:spPr>
          <a:xfrm>
            <a:off x="442452" y="1514168"/>
            <a:ext cx="5289718" cy="646331"/>
          </a:xfrm>
          <a:prstGeom prst="rect">
            <a:avLst/>
          </a:prstGeom>
          <a:noFill/>
        </p:spPr>
        <p:txBody>
          <a:bodyPr wrap="square" rtlCol="0">
            <a:spAutoFit/>
          </a:bodyPr>
          <a:lstStyle/>
          <a:p>
            <a:pPr marL="285750" indent="-285750">
              <a:buFont typeface="Arial" panose="020B0604020202020204" pitchFamily="34" charset="0"/>
              <a:buChar char="•"/>
            </a:pPr>
            <a:r>
              <a:rPr lang="it-IT" dirty="0"/>
              <a:t>Derivata da Malus </a:t>
            </a:r>
            <a:r>
              <a:rPr lang="it-IT" dirty="0" err="1"/>
              <a:t>floribunda</a:t>
            </a:r>
            <a:r>
              <a:rPr lang="it-IT" dirty="0"/>
              <a:t> 821.</a:t>
            </a:r>
          </a:p>
          <a:p>
            <a:pPr marL="285750" indent="-285750">
              <a:buFont typeface="Arial" panose="020B0604020202020204" pitchFamily="34" charset="0"/>
              <a:buChar char="•"/>
            </a:pPr>
            <a:r>
              <a:rPr lang="it-IT" dirty="0"/>
              <a:t>Carattere monogenico.</a:t>
            </a:r>
          </a:p>
        </p:txBody>
      </p:sp>
      <p:pic>
        <p:nvPicPr>
          <p:cNvPr id="5" name="Immagine 4" descr="Immagine che contiene mela, frutta, verde, disposto  Descrizione generata automaticamente">
            <a:extLst>
              <a:ext uri="{FF2B5EF4-FFF2-40B4-BE49-F238E27FC236}">
                <a16:creationId xmlns="" xmlns:a16="http://schemas.microsoft.com/office/drawing/2014/main" id="{FB6B86F8-9126-2EB8-A604-8969CCD10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212" y="4566797"/>
            <a:ext cx="6691915" cy="1733363"/>
          </a:xfrm>
          <a:prstGeom prst="rect">
            <a:avLst/>
          </a:prstGeom>
        </p:spPr>
      </p:pic>
      <p:pic>
        <p:nvPicPr>
          <p:cNvPr id="6" name="Immagine 5" descr="Immagine che contiene esterni, mucchio, frutta, arance">
            <a:extLst>
              <a:ext uri="{FF2B5EF4-FFF2-40B4-BE49-F238E27FC236}">
                <a16:creationId xmlns="" xmlns:a16="http://schemas.microsoft.com/office/drawing/2014/main" id="{554F57E0-6D1C-FD89-5FB7-B9ECB5FB5D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9665" y="852948"/>
            <a:ext cx="3829665" cy="3404146"/>
          </a:xfrm>
          <a:prstGeom prst="rect">
            <a:avLst/>
          </a:prstGeom>
        </p:spPr>
      </p:pic>
      <p:pic>
        <p:nvPicPr>
          <p:cNvPr id="7" name="Immagine 6" descr="Immagine che contiene albero, fiore, esterni, pianta  Descrizione generata automaticamente">
            <a:extLst>
              <a:ext uri="{FF2B5EF4-FFF2-40B4-BE49-F238E27FC236}">
                <a16:creationId xmlns="" xmlns:a16="http://schemas.microsoft.com/office/drawing/2014/main" id="{CCC0893A-FB67-502F-E888-19274B1843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7461" y="1942574"/>
            <a:ext cx="3688053" cy="2469372"/>
          </a:xfrm>
          <a:prstGeom prst="rect">
            <a:avLst/>
          </a:prstGeom>
        </p:spPr>
      </p:pic>
    </p:spTree>
    <p:extLst>
      <p:ext uri="{BB962C8B-B14F-4D97-AF65-F5344CB8AC3E}">
        <p14:creationId xmlns:p14="http://schemas.microsoft.com/office/powerpoint/2010/main" val="149479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1892516-8880-157C-AF49-AE6DA00593A5}"/>
              </a:ext>
            </a:extLst>
          </p:cNvPr>
          <p:cNvSpPr txBox="1">
            <a:spLocks/>
          </p:cNvSpPr>
          <p:nvPr/>
        </p:nvSpPr>
        <p:spPr>
          <a:xfrm>
            <a:off x="4300613" y="159908"/>
            <a:ext cx="3978410" cy="86238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Obiettivi</a:t>
            </a:r>
          </a:p>
        </p:txBody>
      </p:sp>
      <p:sp>
        <p:nvSpPr>
          <p:cNvPr id="3" name="CasellaDiTesto 2">
            <a:extLst>
              <a:ext uri="{FF2B5EF4-FFF2-40B4-BE49-F238E27FC236}">
                <a16:creationId xmlns="" xmlns:a16="http://schemas.microsoft.com/office/drawing/2014/main" id="{CDDC979A-D896-D0FF-4A4A-676E1313BE1E}"/>
              </a:ext>
            </a:extLst>
          </p:cNvPr>
          <p:cNvSpPr txBox="1"/>
          <p:nvPr/>
        </p:nvSpPr>
        <p:spPr>
          <a:xfrm>
            <a:off x="654908" y="1822054"/>
            <a:ext cx="11244649" cy="3416320"/>
          </a:xfrm>
          <a:prstGeom prst="rect">
            <a:avLst/>
          </a:prstGeom>
          <a:noFill/>
        </p:spPr>
        <p:txBody>
          <a:bodyPr wrap="square" rtlCol="0">
            <a:spAutoFit/>
          </a:bodyPr>
          <a:lstStyle/>
          <a:p>
            <a:pPr algn="just"/>
            <a:r>
              <a:rPr lang="en-US" sz="2400" dirty="0"/>
              <a:t>FRU-BQE </a:t>
            </a:r>
            <a:r>
              <a:rPr lang="en-US" sz="2400" dirty="0" err="1"/>
              <a:t>si</a:t>
            </a:r>
            <a:r>
              <a:rPr lang="en-US" sz="2400" dirty="0"/>
              <a:t> pone </a:t>
            </a:r>
            <a:r>
              <a:rPr lang="en-US" sz="2400" dirty="0" err="1"/>
              <a:t>l’obiettivo</a:t>
            </a:r>
            <a:r>
              <a:rPr lang="en-US" sz="2400" dirty="0"/>
              <a:t> di </a:t>
            </a:r>
            <a:r>
              <a:rPr lang="en-US" sz="2400" dirty="0" err="1"/>
              <a:t>sviluppare</a:t>
            </a:r>
            <a:r>
              <a:rPr lang="en-US" sz="2400" dirty="0"/>
              <a:t> </a:t>
            </a:r>
            <a:r>
              <a:rPr lang="en-US" sz="2400" dirty="0" err="1"/>
              <a:t>approcci</a:t>
            </a:r>
            <a:r>
              <a:rPr lang="en-US" sz="2400" dirty="0"/>
              <a:t> </a:t>
            </a:r>
            <a:r>
              <a:rPr lang="en-US" sz="2400" dirty="0" err="1"/>
              <a:t>chemiometrici</a:t>
            </a:r>
            <a:r>
              <a:rPr lang="en-US" sz="2400" dirty="0"/>
              <a:t> non </a:t>
            </a:r>
            <a:r>
              <a:rPr lang="en-US" sz="2400" dirty="0" err="1"/>
              <a:t>distruttivi</a:t>
            </a:r>
            <a:r>
              <a:rPr lang="en-US" sz="2400" dirty="0"/>
              <a:t> per </a:t>
            </a:r>
            <a:r>
              <a:rPr lang="en-US" sz="2400" dirty="0" err="1"/>
              <a:t>il</a:t>
            </a:r>
            <a:r>
              <a:rPr lang="en-US" sz="2400" dirty="0"/>
              <a:t> </a:t>
            </a:r>
            <a:r>
              <a:rPr lang="en-US" sz="2400" dirty="0" err="1"/>
              <a:t>monitoraggio</a:t>
            </a:r>
            <a:r>
              <a:rPr lang="en-US" sz="2400" dirty="0"/>
              <a:t> </a:t>
            </a:r>
            <a:r>
              <a:rPr lang="en-US" sz="2400" dirty="0" err="1"/>
              <a:t>della</a:t>
            </a:r>
            <a:r>
              <a:rPr lang="en-US" sz="2400" dirty="0"/>
              <a:t> </a:t>
            </a:r>
            <a:r>
              <a:rPr lang="en-US" sz="2400" dirty="0" err="1"/>
              <a:t>qualita</a:t>
            </a:r>
            <a:r>
              <a:rPr lang="en-US" sz="2400" dirty="0"/>
              <a:t>’ del </a:t>
            </a:r>
            <a:r>
              <a:rPr lang="en-US" sz="2400" dirty="0" err="1"/>
              <a:t>frutto</a:t>
            </a:r>
            <a:r>
              <a:rPr lang="en-US" sz="2400" dirty="0"/>
              <a:t>. In </a:t>
            </a:r>
            <a:r>
              <a:rPr lang="en-US" sz="2400" dirty="0" err="1"/>
              <a:t>particolare</a:t>
            </a:r>
            <a:r>
              <a:rPr lang="en-US" sz="2400" dirty="0"/>
              <a:t>, le </a:t>
            </a:r>
            <a:r>
              <a:rPr lang="en-US" sz="2400" dirty="0" err="1"/>
              <a:t>attivita</a:t>
            </a:r>
            <a:r>
              <a:rPr lang="en-US" sz="2400" dirty="0"/>
              <a:t>’ </a:t>
            </a:r>
            <a:r>
              <a:rPr lang="en-US" sz="2400" dirty="0" err="1"/>
              <a:t>hanno</a:t>
            </a:r>
            <a:r>
              <a:rPr lang="en-US" sz="2400" dirty="0"/>
              <a:t> </a:t>
            </a:r>
            <a:r>
              <a:rPr lang="en-US" sz="2400" dirty="0" err="1"/>
              <a:t>riguardato</a:t>
            </a:r>
            <a:r>
              <a:rPr lang="en-US" sz="2400" dirty="0"/>
              <a:t> </a:t>
            </a:r>
            <a:r>
              <a:rPr lang="it-IT" sz="2400" dirty="0"/>
              <a:t>lo studio delle correlazioni tra parametri distruttivi e ottici ai fini della costruzione di un modello predittivo per valutare: </a:t>
            </a:r>
          </a:p>
          <a:p>
            <a:pPr marL="457200" indent="-457200" algn="just">
              <a:buFont typeface="Arial" pitchFamily="34" charset="0"/>
              <a:buChar char="•"/>
            </a:pPr>
            <a:r>
              <a:rPr lang="it-IT" sz="2400" dirty="0"/>
              <a:t>peso fresco</a:t>
            </a:r>
          </a:p>
          <a:p>
            <a:pPr marL="457200" indent="-457200" algn="just">
              <a:buFont typeface="Arial" pitchFamily="34" charset="0"/>
              <a:buChar char="•"/>
            </a:pPr>
            <a:r>
              <a:rPr lang="it-IT" sz="2400" dirty="0"/>
              <a:t>colorazione dell’epicarpo</a:t>
            </a:r>
          </a:p>
          <a:p>
            <a:pPr marL="457200" indent="-457200" algn="just">
              <a:buFont typeface="Arial" pitchFamily="34" charset="0"/>
              <a:buChar char="•"/>
            </a:pPr>
            <a:r>
              <a:rPr lang="it-IT" sz="2400" dirty="0"/>
              <a:t>contenuto di solidi solubili (SSC)</a:t>
            </a:r>
          </a:p>
          <a:p>
            <a:pPr marL="457200" indent="-457200" algn="just">
              <a:buFont typeface="Arial" pitchFamily="34" charset="0"/>
              <a:buChar char="•"/>
            </a:pPr>
            <a:r>
              <a:rPr lang="it-IT" sz="2400" dirty="0"/>
              <a:t>durezza della polpa</a:t>
            </a:r>
          </a:p>
          <a:p>
            <a:pPr marL="457200" indent="-457200" algn="just">
              <a:buFont typeface="Arial" pitchFamily="34" charset="0"/>
              <a:buChar char="•"/>
            </a:pPr>
            <a:r>
              <a:rPr lang="it-IT" sz="2400" dirty="0"/>
              <a:t>contenuto di amido</a:t>
            </a:r>
          </a:p>
        </p:txBody>
      </p:sp>
    </p:spTree>
    <p:extLst>
      <p:ext uri="{BB962C8B-B14F-4D97-AF65-F5344CB8AC3E}">
        <p14:creationId xmlns:p14="http://schemas.microsoft.com/office/powerpoint/2010/main" val="30112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B334D3-CD10-4289-AE9E-54D163DC9B3E}"/>
              </a:ext>
            </a:extLst>
          </p:cNvPr>
          <p:cNvSpPr>
            <a:spLocks noGrp="1"/>
          </p:cNvSpPr>
          <p:nvPr>
            <p:ph type="title"/>
          </p:nvPr>
        </p:nvSpPr>
        <p:spPr>
          <a:xfrm>
            <a:off x="897193" y="130149"/>
            <a:ext cx="9875520" cy="1356360"/>
          </a:xfrm>
          <a:solidFill>
            <a:schemeClr val="bg1"/>
          </a:solidFill>
        </p:spPr>
        <p:txBody>
          <a:bodyPr>
            <a:normAutofit/>
          </a:bodyPr>
          <a:lstStyle/>
          <a:p>
            <a:r>
              <a:rPr lang="it-IT" sz="3600" dirty="0">
                <a:solidFill>
                  <a:schemeClr val="tx1"/>
                </a:solidFill>
                <a:latin typeface="+mn-lt"/>
                <a:cs typeface="Calibri" panose="020F0502020204030204" pitchFamily="34" charset="0"/>
              </a:rPr>
              <a:t>MATERIALI E METODI:</a:t>
            </a:r>
            <a:endParaRPr lang="it-IT" sz="3600" dirty="0">
              <a:solidFill>
                <a:schemeClr val="tx1"/>
              </a:solidFill>
              <a:latin typeface="+mn-lt"/>
            </a:endParaRPr>
          </a:p>
        </p:txBody>
      </p:sp>
      <p:sp>
        <p:nvSpPr>
          <p:cNvPr id="3" name="Segnaposto contenuto 2">
            <a:extLst>
              <a:ext uri="{FF2B5EF4-FFF2-40B4-BE49-F238E27FC236}">
                <a16:creationId xmlns="" xmlns:a16="http://schemas.microsoft.com/office/drawing/2014/main" id="{FC1F62A7-89C8-4F67-98FB-127B9696EBB6}"/>
              </a:ext>
            </a:extLst>
          </p:cNvPr>
          <p:cNvSpPr>
            <a:spLocks noGrp="1"/>
          </p:cNvSpPr>
          <p:nvPr>
            <p:ph idx="1"/>
          </p:nvPr>
        </p:nvSpPr>
        <p:spPr>
          <a:xfrm>
            <a:off x="738170" y="1307691"/>
            <a:ext cx="7391999" cy="4768645"/>
          </a:xfrm>
          <a:solidFill>
            <a:schemeClr val="bg1"/>
          </a:solidFill>
        </p:spPr>
        <p:txBody>
          <a:bodyPr>
            <a:normAutofit/>
          </a:bodyPr>
          <a:lstStyle/>
          <a:p>
            <a:pPr marL="457200" lvl="1" indent="0">
              <a:spcAft>
                <a:spcPts val="1200"/>
              </a:spcAft>
              <a:buNone/>
            </a:pPr>
            <a:r>
              <a:rPr lang="it-IT" dirty="0">
                <a:solidFill>
                  <a:schemeClr val="tx1"/>
                </a:solidFill>
                <a:latin typeface="Calibri" panose="020F0502020204030204" pitchFamily="34" charset="0"/>
                <a:cs typeface="Calibri" panose="020F0502020204030204" pitchFamily="34" charset="0"/>
              </a:rPr>
              <a:t>ATTIVITÀ :</a:t>
            </a:r>
          </a:p>
          <a:p>
            <a:pPr marL="731520" lvl="1" indent="-457200">
              <a:lnSpc>
                <a:spcPct val="100000"/>
              </a:lnSpc>
              <a:spcAft>
                <a:spcPts val="100"/>
              </a:spcAft>
            </a:pPr>
            <a:r>
              <a:rPr lang="it-IT" b="1" dirty="0">
                <a:solidFill>
                  <a:schemeClr val="tx1"/>
                </a:solidFill>
                <a:latin typeface="Calibri" panose="020F0502020204030204" pitchFamily="34" charset="0"/>
                <a:cs typeface="Calibri" panose="020F0502020204030204" pitchFamily="34" charset="0"/>
              </a:rPr>
              <a:t>Materiale analizzato:</a:t>
            </a:r>
            <a:endParaRPr lang="it-IT" dirty="0">
              <a:solidFill>
                <a:schemeClr val="tx1"/>
              </a:solidFill>
              <a:latin typeface="Calibri" panose="020F0502020204030204" pitchFamily="34" charset="0"/>
              <a:cs typeface="Calibri" panose="020F0502020204030204" pitchFamily="34" charset="0"/>
            </a:endParaRPr>
          </a:p>
          <a:p>
            <a:pPr lvl="1">
              <a:lnSpc>
                <a:spcPct val="100000"/>
              </a:lnSpc>
              <a:spcAft>
                <a:spcPts val="100"/>
              </a:spcAft>
              <a:buFontTx/>
              <a:buChar char="-"/>
            </a:pPr>
            <a:r>
              <a:rPr lang="it-IT" dirty="0">
                <a:latin typeface="Calibri" panose="020F0502020204030204" pitchFamily="34" charset="0"/>
                <a:cs typeface="Calibri" panose="020F0502020204030204" pitchFamily="34" charset="0"/>
              </a:rPr>
              <a:t>10</a:t>
            </a:r>
            <a:r>
              <a:rPr lang="it-IT" dirty="0">
                <a:solidFill>
                  <a:schemeClr val="tx1"/>
                </a:solidFill>
                <a:latin typeface="Calibri" panose="020F0502020204030204" pitchFamily="34" charset="0"/>
                <a:cs typeface="Calibri" panose="020F0502020204030204" pitchFamily="34" charset="0"/>
              </a:rPr>
              <a:t> </a:t>
            </a:r>
            <a:r>
              <a:rPr lang="it-IT" dirty="0">
                <a:latin typeface="Calibri" panose="020F0502020204030204" pitchFamily="34" charset="0"/>
                <a:cs typeface="Calibri" panose="020F0502020204030204" pitchFamily="34" charset="0"/>
              </a:rPr>
              <a:t>Mele </a:t>
            </a:r>
            <a:r>
              <a:rPr lang="it-IT" dirty="0">
                <a:solidFill>
                  <a:schemeClr val="tx1"/>
                </a:solidFill>
                <a:latin typeface="Calibri" panose="020F0502020204030204" pitchFamily="34" charset="0"/>
                <a:cs typeface="Calibri" panose="020F0502020204030204" pitchFamily="34" charset="0"/>
              </a:rPr>
              <a:t>cv. Crea 105;</a:t>
            </a:r>
          </a:p>
          <a:p>
            <a:pPr lvl="1">
              <a:lnSpc>
                <a:spcPct val="100000"/>
              </a:lnSpc>
              <a:spcAft>
                <a:spcPts val="100"/>
              </a:spcAft>
              <a:buFontTx/>
              <a:buChar char="-"/>
            </a:pPr>
            <a:r>
              <a:rPr lang="it-IT" dirty="0">
                <a:latin typeface="Calibri" panose="020F0502020204030204" pitchFamily="34" charset="0"/>
                <a:cs typeface="Calibri" panose="020F0502020204030204" pitchFamily="34" charset="0"/>
              </a:rPr>
              <a:t>10</a:t>
            </a:r>
            <a:r>
              <a:rPr lang="it-IT" dirty="0">
                <a:solidFill>
                  <a:schemeClr val="tx1"/>
                </a:solidFill>
                <a:latin typeface="Calibri" panose="020F0502020204030204" pitchFamily="34" charset="0"/>
                <a:cs typeface="Calibri" panose="020F0502020204030204" pitchFamily="34" charset="0"/>
              </a:rPr>
              <a:t> Mele cv. </a:t>
            </a:r>
            <a:r>
              <a:rPr lang="it-IT" dirty="0" err="1">
                <a:solidFill>
                  <a:schemeClr val="tx1"/>
                </a:solidFill>
                <a:latin typeface="Calibri" panose="020F0502020204030204" pitchFamily="34" charset="0"/>
                <a:cs typeface="Calibri" panose="020F0502020204030204" pitchFamily="34" charset="0"/>
              </a:rPr>
              <a:t>Jeromine</a:t>
            </a:r>
            <a:r>
              <a:rPr lang="it-IT" dirty="0">
                <a:solidFill>
                  <a:schemeClr val="tx1"/>
                </a:solidFill>
                <a:latin typeface="Calibri" panose="020F0502020204030204" pitchFamily="34" charset="0"/>
                <a:cs typeface="Calibri" panose="020F0502020204030204" pitchFamily="34" charset="0"/>
              </a:rPr>
              <a:t>;</a:t>
            </a:r>
          </a:p>
          <a:p>
            <a:pPr lvl="1">
              <a:lnSpc>
                <a:spcPct val="100000"/>
              </a:lnSpc>
              <a:spcAft>
                <a:spcPts val="100"/>
              </a:spcAft>
              <a:buFontTx/>
              <a:buChar char="-"/>
            </a:pPr>
            <a:r>
              <a:rPr lang="it-IT" dirty="0">
                <a:latin typeface="Calibri" panose="020F0502020204030204" pitchFamily="34" charset="0"/>
                <a:cs typeface="Calibri" panose="020F0502020204030204" pitchFamily="34" charset="0"/>
              </a:rPr>
              <a:t>10</a:t>
            </a:r>
            <a:r>
              <a:rPr lang="it-IT" dirty="0">
                <a:solidFill>
                  <a:schemeClr val="tx1"/>
                </a:solidFill>
                <a:latin typeface="Calibri" panose="020F0502020204030204" pitchFamily="34" charset="0"/>
                <a:cs typeface="Calibri" panose="020F0502020204030204" pitchFamily="34" charset="0"/>
              </a:rPr>
              <a:t> Mele cv. Pink Splendor;</a:t>
            </a:r>
          </a:p>
          <a:p>
            <a:pPr marL="617220" lvl="1" indent="-342900">
              <a:lnSpc>
                <a:spcPct val="150000"/>
              </a:lnSpc>
              <a:spcAft>
                <a:spcPts val="100"/>
              </a:spcAft>
            </a:pPr>
            <a:r>
              <a:rPr lang="it-IT" b="1" dirty="0">
                <a:solidFill>
                  <a:schemeClr val="tx1"/>
                </a:solidFill>
                <a:latin typeface="Calibri" panose="020F0502020204030204" pitchFamily="34" charset="0"/>
                <a:cs typeface="Calibri" panose="020F0502020204030204" pitchFamily="34" charset="0"/>
              </a:rPr>
              <a:t>Analisi svolte:</a:t>
            </a:r>
            <a:endParaRPr lang="it-IT" dirty="0">
              <a:solidFill>
                <a:schemeClr val="tx1"/>
              </a:solidFill>
              <a:latin typeface="Calibri" panose="020F0502020204030204" pitchFamily="34" charset="0"/>
              <a:cs typeface="Calibri" panose="020F0502020204030204" pitchFamily="34" charset="0"/>
            </a:endParaRPr>
          </a:p>
          <a:p>
            <a:pPr lvl="1">
              <a:lnSpc>
                <a:spcPct val="100000"/>
              </a:lnSpc>
              <a:spcAft>
                <a:spcPts val="100"/>
              </a:spcAft>
              <a:buFontTx/>
              <a:buChar char="-"/>
            </a:pPr>
            <a:r>
              <a:rPr lang="it-IT" dirty="0">
                <a:solidFill>
                  <a:schemeClr val="tx1"/>
                </a:solidFill>
                <a:latin typeface="Calibri" panose="020F0502020204030204" pitchFamily="34" charset="0"/>
                <a:cs typeface="Calibri" panose="020F0502020204030204" pitchFamily="34" charset="0"/>
              </a:rPr>
              <a:t>Peso</a:t>
            </a:r>
          </a:p>
          <a:p>
            <a:pPr lvl="1">
              <a:lnSpc>
                <a:spcPct val="100000"/>
              </a:lnSpc>
              <a:spcAft>
                <a:spcPts val="100"/>
              </a:spcAft>
              <a:buFontTx/>
              <a:buChar char="-"/>
            </a:pPr>
            <a:r>
              <a:rPr lang="it-IT" dirty="0">
                <a:latin typeface="Calibri" panose="020F0502020204030204" pitchFamily="34" charset="0"/>
                <a:cs typeface="Calibri" panose="020F0502020204030204" pitchFamily="34" charset="0"/>
              </a:rPr>
              <a:t>Forma e Colorazione</a:t>
            </a:r>
            <a:endParaRPr lang="it-IT" dirty="0">
              <a:solidFill>
                <a:schemeClr val="tx1"/>
              </a:solidFill>
              <a:latin typeface="Calibri" panose="020F0502020204030204" pitchFamily="34" charset="0"/>
              <a:cs typeface="Calibri" panose="020F0502020204030204" pitchFamily="34" charset="0"/>
            </a:endParaRPr>
          </a:p>
          <a:p>
            <a:pPr lvl="1">
              <a:lnSpc>
                <a:spcPct val="100000"/>
              </a:lnSpc>
              <a:spcAft>
                <a:spcPts val="100"/>
              </a:spcAft>
              <a:buFontTx/>
              <a:buChar char="-"/>
            </a:pPr>
            <a:r>
              <a:rPr lang="it-IT" dirty="0">
                <a:latin typeface="Calibri" panose="020F0502020204030204" pitchFamily="34" charset="0"/>
                <a:cs typeface="Calibri" panose="020F0502020204030204" pitchFamily="34" charset="0"/>
              </a:rPr>
              <a:t>SSC, Durezza e Amido</a:t>
            </a:r>
          </a:p>
          <a:p>
            <a:pPr lvl="1">
              <a:lnSpc>
                <a:spcPct val="100000"/>
              </a:lnSpc>
              <a:spcAft>
                <a:spcPts val="100"/>
              </a:spcAft>
              <a:buFontTx/>
              <a:buChar char="-"/>
            </a:pPr>
            <a:r>
              <a:rPr lang="it-IT" dirty="0">
                <a:latin typeface="Calibri" panose="020F0502020204030204" pitchFamily="34" charset="0"/>
                <a:cs typeface="Calibri" panose="020F0502020204030204" pitchFamily="34" charset="0"/>
              </a:rPr>
              <a:t>NIR</a:t>
            </a:r>
          </a:p>
        </p:txBody>
      </p:sp>
      <p:pic>
        <p:nvPicPr>
          <p:cNvPr id="5" name="Immagine 4" descr="Immagine che contiene interni, contatore, set, disposto  Descrizione generata automaticamente">
            <a:extLst>
              <a:ext uri="{FF2B5EF4-FFF2-40B4-BE49-F238E27FC236}">
                <a16:creationId xmlns="" xmlns:a16="http://schemas.microsoft.com/office/drawing/2014/main" id="{BF49D314-2499-FF92-284A-12303E9CBE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059" r="6103"/>
          <a:stretch/>
        </p:blipFill>
        <p:spPr>
          <a:xfrm rot="5400000">
            <a:off x="3928761" y="2883739"/>
            <a:ext cx="4436661" cy="2620306"/>
          </a:xfrm>
          <a:prstGeom prst="rect">
            <a:avLst/>
          </a:prstGeom>
        </p:spPr>
      </p:pic>
      <p:pic>
        <p:nvPicPr>
          <p:cNvPr id="8" name="Immagine 7" descr="Immagine che contiene set, disposto, parecchi  Descrizione generata automaticamente">
            <a:extLst>
              <a:ext uri="{FF2B5EF4-FFF2-40B4-BE49-F238E27FC236}">
                <a16:creationId xmlns="" xmlns:a16="http://schemas.microsoft.com/office/drawing/2014/main" id="{6521382D-A79A-D079-2F40-671457B528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795" r="3601" b="21943"/>
          <a:stretch/>
        </p:blipFill>
        <p:spPr>
          <a:xfrm rot="5400000">
            <a:off x="8815106" y="3269131"/>
            <a:ext cx="4469053" cy="1817129"/>
          </a:xfrm>
          <a:prstGeom prst="rect">
            <a:avLst/>
          </a:prstGeom>
        </p:spPr>
      </p:pic>
      <p:pic>
        <p:nvPicPr>
          <p:cNvPr id="10" name="Immagine 9" descr="Immagine che contiene disposto">
            <a:extLst>
              <a:ext uri="{FF2B5EF4-FFF2-40B4-BE49-F238E27FC236}">
                <a16:creationId xmlns="" xmlns:a16="http://schemas.microsoft.com/office/drawing/2014/main" id="{DBC9CEF1-45E8-163D-D7E7-EB5510A59C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492" r="15320" b="18371"/>
          <a:stretch/>
        </p:blipFill>
        <p:spPr>
          <a:xfrm rot="5400000">
            <a:off x="6580826" y="3031990"/>
            <a:ext cx="4436661" cy="2323804"/>
          </a:xfrm>
          <a:prstGeom prst="rect">
            <a:avLst/>
          </a:prstGeom>
        </p:spPr>
      </p:pic>
    </p:spTree>
    <p:extLst>
      <p:ext uri="{BB962C8B-B14F-4D97-AF65-F5344CB8AC3E}">
        <p14:creationId xmlns:p14="http://schemas.microsoft.com/office/powerpoint/2010/main" val="271377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B334D3-CD10-4289-AE9E-54D163DC9B3E}"/>
              </a:ext>
            </a:extLst>
          </p:cNvPr>
          <p:cNvSpPr>
            <a:spLocks noGrp="1"/>
          </p:cNvSpPr>
          <p:nvPr>
            <p:ph type="title"/>
          </p:nvPr>
        </p:nvSpPr>
        <p:spPr>
          <a:xfrm>
            <a:off x="5976415" y="124774"/>
            <a:ext cx="4852196" cy="907613"/>
          </a:xfrm>
        </p:spPr>
        <p:txBody>
          <a:bodyPr>
            <a:normAutofit/>
          </a:bodyPr>
          <a:lstStyle/>
          <a:p>
            <a:r>
              <a:rPr lang="it-IT" sz="3600" dirty="0">
                <a:solidFill>
                  <a:schemeClr val="tx1"/>
                </a:solidFill>
                <a:latin typeface="+mn-lt"/>
                <a:cs typeface="Calibri" panose="020F0502020204030204" pitchFamily="34" charset="0"/>
              </a:rPr>
              <a:t>MATERIALI E METODI</a:t>
            </a:r>
            <a:endParaRPr lang="it-IT" sz="3600" dirty="0">
              <a:solidFill>
                <a:schemeClr val="tx1"/>
              </a:solidFill>
              <a:latin typeface="+mn-lt"/>
            </a:endParaRPr>
          </a:p>
        </p:txBody>
      </p:sp>
      <p:pic>
        <p:nvPicPr>
          <p:cNvPr id="6" name="Immagine 5" descr="Immagine che contiene persona, interni, donna, tenendo  Descrizione generata automaticamente">
            <a:extLst>
              <a:ext uri="{FF2B5EF4-FFF2-40B4-BE49-F238E27FC236}">
                <a16:creationId xmlns="" xmlns:a16="http://schemas.microsoft.com/office/drawing/2014/main" id="{87922D68-2BFC-42E5-8A89-F2A2418072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063" b="4"/>
          <a:stretch/>
        </p:blipFill>
        <p:spPr>
          <a:xfrm rot="5400000">
            <a:off x="504809" y="920694"/>
            <a:ext cx="2748253" cy="2363810"/>
          </a:xfrm>
          <a:prstGeom prst="rect">
            <a:avLst/>
          </a:prstGeom>
        </p:spPr>
      </p:pic>
      <p:pic>
        <p:nvPicPr>
          <p:cNvPr id="10" name="Immagine 9" descr="Immagine che contiene interni, tavolo, orologio, sedendo  Descrizione generata automaticamente">
            <a:extLst>
              <a:ext uri="{FF2B5EF4-FFF2-40B4-BE49-F238E27FC236}">
                <a16:creationId xmlns="" xmlns:a16="http://schemas.microsoft.com/office/drawing/2014/main" id="{0893E65B-82E9-4603-B2BE-E520AE96B6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747" r="-5" b="9051"/>
          <a:stretch/>
        </p:blipFill>
        <p:spPr>
          <a:xfrm>
            <a:off x="3240760" y="728472"/>
            <a:ext cx="2363810" cy="2748253"/>
          </a:xfrm>
          <a:prstGeom prst="rect">
            <a:avLst/>
          </a:prstGeom>
        </p:spPr>
      </p:pic>
      <p:pic>
        <p:nvPicPr>
          <p:cNvPr id="13" name="Immagine 12" descr="Immagine che contiene interni, tavolo, sedendo, torta  Descrizione generata automaticamente">
            <a:extLst>
              <a:ext uri="{FF2B5EF4-FFF2-40B4-BE49-F238E27FC236}">
                <a16:creationId xmlns="" xmlns:a16="http://schemas.microsoft.com/office/drawing/2014/main" id="{7AFE7654-D10D-4EFA-93B5-E929315E11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021" r="1" b="31243"/>
          <a:stretch/>
        </p:blipFill>
        <p:spPr>
          <a:xfrm>
            <a:off x="697031" y="3635821"/>
            <a:ext cx="4907539" cy="2534654"/>
          </a:xfrm>
          <a:prstGeom prst="rect">
            <a:avLst/>
          </a:prstGeom>
        </p:spPr>
      </p:pic>
      <p:sp>
        <p:nvSpPr>
          <p:cNvPr id="3" name="Segnaposto contenuto 2">
            <a:extLst>
              <a:ext uri="{FF2B5EF4-FFF2-40B4-BE49-F238E27FC236}">
                <a16:creationId xmlns="" xmlns:a16="http://schemas.microsoft.com/office/drawing/2014/main" id="{FC1F62A7-89C8-4F67-98FB-127B9696EBB6}"/>
              </a:ext>
            </a:extLst>
          </p:cNvPr>
          <p:cNvSpPr>
            <a:spLocks noGrp="1"/>
          </p:cNvSpPr>
          <p:nvPr>
            <p:ph idx="1"/>
          </p:nvPr>
        </p:nvSpPr>
        <p:spPr>
          <a:xfrm>
            <a:off x="5604570" y="1546087"/>
            <a:ext cx="6118243" cy="4624387"/>
          </a:xfrm>
        </p:spPr>
        <p:txBody>
          <a:bodyPr>
            <a:normAutofit lnSpcReduction="10000"/>
          </a:bodyPr>
          <a:lstStyle/>
          <a:p>
            <a:pPr marL="457200" lvl="1" indent="0">
              <a:spcAft>
                <a:spcPts val="1200"/>
              </a:spcAft>
              <a:buNone/>
            </a:pPr>
            <a:r>
              <a:rPr lang="it-IT" dirty="0">
                <a:latin typeface="Calibri" panose="020F0502020204030204" pitchFamily="34" charset="0"/>
                <a:cs typeface="Calibri" panose="020F0502020204030204" pitchFamily="34" charset="0"/>
              </a:rPr>
              <a:t>ANALISI DI LABORATORIO:</a:t>
            </a:r>
            <a:endParaRPr lang="it-IT" dirty="0">
              <a:solidFill>
                <a:schemeClr val="tx1"/>
              </a:solidFill>
              <a:latin typeface="Calibri" panose="020F0502020204030204" pitchFamily="34" charset="0"/>
              <a:cs typeface="Calibri" panose="020F0502020204030204" pitchFamily="34" charset="0"/>
            </a:endParaRPr>
          </a:p>
          <a:p>
            <a:pPr marL="274320" lvl="1" indent="0">
              <a:spcAft>
                <a:spcPts val="1200"/>
              </a:spcAft>
              <a:buNone/>
            </a:pPr>
            <a:r>
              <a:rPr lang="it-IT" b="1" dirty="0">
                <a:solidFill>
                  <a:schemeClr val="tx1"/>
                </a:solidFill>
                <a:latin typeface="Calibri" panose="020F0502020204030204" pitchFamily="34" charset="0"/>
                <a:cs typeface="Calibri" panose="020F0502020204030204" pitchFamily="34" charset="0"/>
              </a:rPr>
              <a:t>Non Distruttive:</a:t>
            </a:r>
          </a:p>
          <a:p>
            <a:pPr lvl="1">
              <a:spcAft>
                <a:spcPts val="100"/>
              </a:spcAft>
              <a:buFontTx/>
              <a:buChar char="-"/>
            </a:pPr>
            <a:r>
              <a:rPr lang="it-IT" dirty="0">
                <a:solidFill>
                  <a:schemeClr val="tx1"/>
                </a:solidFill>
                <a:latin typeface="Calibri" panose="020F0502020204030204" pitchFamily="34" charset="0"/>
                <a:cs typeface="Calibri" panose="020F0502020204030204" pitchFamily="34" charset="0"/>
              </a:rPr>
              <a:t>Vis/NIR (350-2500nm) </a:t>
            </a:r>
            <a:r>
              <a:rPr lang="it-IT"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n-US" sz="1800" dirty="0">
                <a:solidFill>
                  <a:srgbClr val="000000"/>
                </a:solidFill>
                <a:effectLst/>
                <a:latin typeface="Calibri" panose="020F0502020204030204" pitchFamily="34" charset="0"/>
                <a:ea typeface="Calibri" panose="020F0502020204030204" pitchFamily="34" charset="0"/>
              </a:rPr>
              <a:t>ASD </a:t>
            </a:r>
            <a:r>
              <a:rPr lang="en-US" sz="1800" dirty="0" err="1">
                <a:solidFill>
                  <a:srgbClr val="000000"/>
                </a:solidFill>
                <a:effectLst/>
                <a:latin typeface="Calibri" panose="020F0502020204030204" pitchFamily="34" charset="0"/>
                <a:ea typeface="Calibri" panose="020F0502020204030204" pitchFamily="34" charset="0"/>
              </a:rPr>
              <a:t>QualitySpec</a:t>
            </a:r>
            <a:r>
              <a:rPr lang="en-US" sz="1800" dirty="0">
                <a:solidFill>
                  <a:srgbClr val="000000"/>
                </a:solidFill>
                <a:effectLst/>
                <a:latin typeface="Calibri" panose="020F0502020204030204" pitchFamily="34" charset="0"/>
                <a:ea typeface="Calibri" panose="020F0502020204030204" pitchFamily="34" charset="0"/>
              </a:rPr>
              <a:t>® Trek </a:t>
            </a:r>
          </a:p>
          <a:p>
            <a:pPr lvl="1">
              <a:spcAft>
                <a:spcPts val="100"/>
              </a:spcAft>
              <a:buFontTx/>
              <a:buChar char="-"/>
            </a:pPr>
            <a:r>
              <a:rPr lang="it-IT" dirty="0">
                <a:solidFill>
                  <a:schemeClr val="tx1"/>
                </a:solidFill>
                <a:latin typeface="Calibri" panose="020F0502020204030204" pitchFamily="34" charset="0"/>
                <a:cs typeface="Calibri" panose="020F0502020204030204" pitchFamily="34" charset="0"/>
              </a:rPr>
              <a:t>Peso (g) </a:t>
            </a:r>
            <a:r>
              <a:rPr lang="it-IT" dirty="0">
                <a:solidFill>
                  <a:schemeClr val="tx1"/>
                </a:solidFill>
                <a:latin typeface="Calibri" panose="020F0502020204030204" pitchFamily="34" charset="0"/>
                <a:cs typeface="Calibri" panose="020F0502020204030204" pitchFamily="34" charset="0"/>
                <a:sym typeface="Wingdings" panose="05000000000000000000" pitchFamily="2" charset="2"/>
              </a:rPr>
              <a:t> Bilancia di precisione</a:t>
            </a:r>
            <a:endParaRPr lang="it-IT" dirty="0">
              <a:solidFill>
                <a:schemeClr val="tx1"/>
              </a:solidFill>
              <a:latin typeface="Calibri" panose="020F0502020204030204" pitchFamily="34" charset="0"/>
              <a:cs typeface="Calibri" panose="020F0502020204030204" pitchFamily="34" charset="0"/>
            </a:endParaRPr>
          </a:p>
          <a:p>
            <a:pPr lvl="1">
              <a:spcAft>
                <a:spcPts val="100"/>
              </a:spcAft>
              <a:buFontTx/>
              <a:buChar char="-"/>
            </a:pPr>
            <a:r>
              <a:rPr lang="it-IT" dirty="0">
                <a:solidFill>
                  <a:schemeClr val="tx1"/>
                </a:solidFill>
                <a:latin typeface="Calibri" panose="020F0502020204030204" pitchFamily="34" charset="0"/>
                <a:cs typeface="Calibri" panose="020F0502020204030204" pitchFamily="34" charset="0"/>
              </a:rPr>
              <a:t>Forma</a:t>
            </a:r>
            <a:r>
              <a:rPr lang="it-IT" dirty="0">
                <a:solidFill>
                  <a:schemeClr val="tx1"/>
                </a:solidFill>
                <a:latin typeface="Calibri" panose="020F0502020204030204" pitchFamily="34" charset="0"/>
                <a:cs typeface="Calibri" panose="020F0502020204030204" pitchFamily="34" charset="0"/>
                <a:sym typeface="Wingdings" panose="05000000000000000000" pitchFamily="2" charset="2"/>
              </a:rPr>
              <a:t> schede di valutazione</a:t>
            </a:r>
            <a:endParaRPr lang="it-IT" dirty="0">
              <a:solidFill>
                <a:schemeClr val="tx1"/>
              </a:solidFill>
              <a:latin typeface="Calibri" panose="020F0502020204030204" pitchFamily="34" charset="0"/>
              <a:cs typeface="Calibri" panose="020F0502020204030204" pitchFamily="34" charset="0"/>
            </a:endParaRPr>
          </a:p>
          <a:p>
            <a:pPr lvl="1">
              <a:spcAft>
                <a:spcPts val="100"/>
              </a:spcAft>
              <a:buFontTx/>
              <a:buChar char="-"/>
            </a:pPr>
            <a:r>
              <a:rPr lang="it-IT" dirty="0">
                <a:solidFill>
                  <a:schemeClr val="tx1"/>
                </a:solidFill>
                <a:latin typeface="Calibri" panose="020F0502020204030204" pitchFamily="34" charset="0"/>
                <a:cs typeface="Calibri" panose="020F0502020204030204" pitchFamily="34" charset="0"/>
              </a:rPr>
              <a:t>Minolta </a:t>
            </a:r>
          </a:p>
          <a:p>
            <a:pPr marL="274320" lvl="1" indent="0">
              <a:lnSpc>
                <a:spcPct val="160000"/>
              </a:lnSpc>
              <a:spcAft>
                <a:spcPts val="100"/>
              </a:spcAft>
              <a:buNone/>
            </a:pPr>
            <a:r>
              <a:rPr lang="it-IT" b="1" dirty="0">
                <a:solidFill>
                  <a:schemeClr val="tx1"/>
                </a:solidFill>
                <a:latin typeface="Calibri" panose="020F0502020204030204" pitchFamily="34" charset="0"/>
                <a:cs typeface="Calibri" panose="020F0502020204030204" pitchFamily="34" charset="0"/>
                <a:sym typeface="Wingdings" panose="05000000000000000000" pitchFamily="2" charset="2"/>
              </a:rPr>
              <a:t>Distruttive:</a:t>
            </a:r>
          </a:p>
          <a:p>
            <a:pPr lvl="1">
              <a:spcAft>
                <a:spcPts val="100"/>
              </a:spcAft>
              <a:buFontTx/>
              <a:buChar char="-"/>
            </a:pPr>
            <a:r>
              <a:rPr lang="it-IT" dirty="0">
                <a:solidFill>
                  <a:schemeClr val="tx1"/>
                </a:solidFill>
                <a:latin typeface="Calibri" panose="020F0502020204030204" pitchFamily="34" charset="0"/>
                <a:cs typeface="Calibri" panose="020F0502020204030204" pitchFamily="34" charset="0"/>
                <a:sym typeface="Wingdings" panose="05000000000000000000" pitchFamily="2" charset="2"/>
              </a:rPr>
              <a:t>Durezza (N)  penetrometro</a:t>
            </a:r>
          </a:p>
          <a:p>
            <a:pPr lvl="1">
              <a:spcAft>
                <a:spcPts val="100"/>
              </a:spcAft>
              <a:buFontTx/>
              <a:buChar char="-"/>
            </a:pPr>
            <a:r>
              <a:rPr lang="it-IT" dirty="0">
                <a:solidFill>
                  <a:schemeClr val="tx1"/>
                </a:solidFill>
                <a:latin typeface="Calibri" panose="020F0502020204030204" pitchFamily="34" charset="0"/>
                <a:cs typeface="Calibri" panose="020F0502020204030204" pitchFamily="34" charset="0"/>
                <a:sym typeface="Wingdings" panose="05000000000000000000" pitchFamily="2" charset="2"/>
              </a:rPr>
              <a:t>SSC (°</a:t>
            </a:r>
            <a:r>
              <a:rPr lang="it-IT" dirty="0" err="1">
                <a:solidFill>
                  <a:schemeClr val="tx1"/>
                </a:solidFill>
                <a:latin typeface="Calibri" panose="020F0502020204030204" pitchFamily="34" charset="0"/>
                <a:cs typeface="Calibri" panose="020F0502020204030204" pitchFamily="34" charset="0"/>
                <a:sym typeface="Wingdings" panose="05000000000000000000" pitchFamily="2" charset="2"/>
              </a:rPr>
              <a:t>Brix</a:t>
            </a:r>
            <a:r>
              <a:rPr lang="it-IT" dirty="0">
                <a:solidFill>
                  <a:schemeClr val="tx1"/>
                </a:solidFill>
                <a:latin typeface="Calibri" panose="020F0502020204030204" pitchFamily="34" charset="0"/>
                <a:cs typeface="Calibri" panose="020F0502020204030204" pitchFamily="34" charset="0"/>
                <a:sym typeface="Wingdings" panose="05000000000000000000" pitchFamily="2" charset="2"/>
              </a:rPr>
              <a:t>)  Rifrattometro digitale</a:t>
            </a:r>
          </a:p>
          <a:p>
            <a:pPr lvl="1">
              <a:spcAft>
                <a:spcPts val="100"/>
              </a:spcAft>
              <a:buFontTx/>
              <a:buChar char="-"/>
            </a:pPr>
            <a:r>
              <a:rPr lang="it-IT" dirty="0">
                <a:latin typeface="Calibri" panose="020F0502020204030204" pitchFamily="34" charset="0"/>
                <a:cs typeface="Calibri" panose="020F0502020204030204" pitchFamily="34" charset="0"/>
                <a:sym typeface="Wingdings" panose="05000000000000000000" pitchFamily="2" charset="2"/>
              </a:rPr>
              <a:t>Amido  </a:t>
            </a:r>
            <a:r>
              <a:rPr lang="it-IT" dirty="0" err="1">
                <a:latin typeface="Calibri" panose="020F0502020204030204" pitchFamily="34" charset="0"/>
                <a:cs typeface="Calibri" panose="020F0502020204030204" pitchFamily="34" charset="0"/>
                <a:sym typeface="Wingdings" panose="05000000000000000000" pitchFamily="2" charset="2"/>
              </a:rPr>
              <a:t>Amidometro</a:t>
            </a:r>
            <a:endParaRPr lang="it-IT" dirty="0">
              <a:solidFill>
                <a:schemeClr val="tx1"/>
              </a:solidFill>
              <a:latin typeface="Calibri" panose="020F0502020204030204" pitchFamily="34" charset="0"/>
              <a:cs typeface="Calibri" panose="020F0502020204030204" pitchFamily="34" charset="0"/>
              <a:sym typeface="Wingdings" panose="05000000000000000000" pitchFamily="2" charset="2"/>
            </a:endParaRPr>
          </a:p>
          <a:p>
            <a:pPr marL="274320" lvl="1" indent="0">
              <a:spcAft>
                <a:spcPts val="100"/>
              </a:spcAft>
              <a:buNone/>
            </a:pPr>
            <a:endParaRPr lang="it-IT" dirty="0">
              <a:solidFill>
                <a:schemeClr val="tx1"/>
              </a:solidFill>
              <a:latin typeface="Calibri" panose="020F0502020204030204" pitchFamily="34" charset="0"/>
              <a:cs typeface="Calibri" panose="020F0502020204030204" pitchFamily="34" charset="0"/>
              <a:sym typeface="Wingdings" panose="05000000000000000000" pitchFamily="2" charset="2"/>
            </a:endParaRPr>
          </a:p>
          <a:p>
            <a:pPr lvl="1">
              <a:spcAft>
                <a:spcPts val="100"/>
              </a:spcAft>
              <a:buFontTx/>
              <a:buChar char="-"/>
            </a:pPr>
            <a:endParaRPr lang="it-IT" dirty="0">
              <a:solidFill>
                <a:schemeClr val="tx1"/>
              </a:solidFill>
              <a:latin typeface="Calibri" panose="020F0502020204030204" pitchFamily="34" charset="0"/>
              <a:cs typeface="Calibri" panose="020F0502020204030204" pitchFamily="34" charset="0"/>
              <a:sym typeface="Wingdings" panose="05000000000000000000" pitchFamily="2" charset="2"/>
            </a:endParaRPr>
          </a:p>
          <a:p>
            <a:pPr lvl="1">
              <a:spcAft>
                <a:spcPts val="100"/>
              </a:spcAft>
              <a:buFontTx/>
              <a:buChar char="-"/>
            </a:pPr>
            <a:endParaRPr lang="it-IT"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662504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612011B49D72B47AC5D4D0E99B4C2AA" ma:contentTypeVersion="2" ma:contentTypeDescription="Creare un nuovo documento." ma:contentTypeScope="" ma:versionID="6aaa6ef11089ae518f6e10c04472d03f">
  <xsd:schema xmlns:xsd="http://www.w3.org/2001/XMLSchema" xmlns:xs="http://www.w3.org/2001/XMLSchema" xmlns:p="http://schemas.microsoft.com/office/2006/metadata/properties" xmlns:ns2="2fbd770c-5f43-419b-baeb-61a13a37e576" targetNamespace="http://schemas.microsoft.com/office/2006/metadata/properties" ma:root="true" ma:fieldsID="0882605fd4876ffca11ae82bc0968641" ns2:_="">
    <xsd:import namespace="2fbd770c-5f43-419b-baeb-61a13a37e57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d770c-5f43-419b-baeb-61a13a37e5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40D5D1-4518-451F-AB51-BA74D0348082}">
  <ds:schemaRefs>
    <ds:schemaRef ds:uri="http://schemas.microsoft.com/sharepoint/v3/contenttype/forms"/>
  </ds:schemaRefs>
</ds:datastoreItem>
</file>

<file path=customXml/itemProps2.xml><?xml version="1.0" encoding="utf-8"?>
<ds:datastoreItem xmlns:ds="http://schemas.openxmlformats.org/officeDocument/2006/customXml" ds:itemID="{9F745C9C-1EDE-4CF4-91B2-4E0F0AC32DE3}">
  <ds:schemaRefs>
    <ds:schemaRef ds:uri="http://schemas.microsoft.com/office/2006/metadata/properties/metaAttributes"/>
    <ds:schemaRef ds:uri="http://schemas.microsoft.com/office/2006/metadata/contentType"/>
    <ds:schemaRef ds:uri="2fbd770c-5f43-419b-baeb-61a13a37e576"/>
    <ds:schemaRef ds:uri="http://schemas.microsoft.com/office/2006/metadata/properties"/>
    <ds:schemaRef ds:uri="http://www.w3.org/2001/XMLSchema"/>
    <ds:schemaRef ds:uri="http://schemas.microsoft.com/office/infopath/2007/PartnerControls"/>
    <ds:schemaRef ds:uri="http://schemas.microsoft.com/office/2006/documentManagement/types"/>
    <ds:schemaRef ds:uri="http://schemas.microsoft.com/internal/obd"/>
    <ds:schemaRef ds:uri="http://purl.org/dc/term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395</TotalTime>
  <Words>1622</Words>
  <Application>Microsoft Macintosh PowerPoint</Application>
  <PresentationFormat>Widescreen</PresentationFormat>
  <Paragraphs>153</Paragraphs>
  <Slides>22</Slides>
  <Notes>19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22</vt:i4>
      </vt:variant>
    </vt:vector>
  </HeadingPairs>
  <TitlesOfParts>
    <vt:vector size="30" baseType="lpstr">
      <vt:lpstr>arial</vt:lpstr>
      <vt:lpstr>arial</vt:lpstr>
      <vt:lpstr>Calibri</vt:lpstr>
      <vt:lpstr>Calibri Light</vt:lpstr>
      <vt:lpstr>Corbel</vt:lpstr>
      <vt:lpstr>Trebuchet MS</vt:lpstr>
      <vt:lpstr>Wingdings</vt:lpstr>
      <vt:lpstr>Tema di Office</vt:lpstr>
      <vt:lpstr>Presentazione di PowerPoint</vt:lpstr>
      <vt:lpstr>Ambito del REE</vt:lpstr>
      <vt:lpstr>Presentazione di PowerPoint</vt:lpstr>
      <vt:lpstr>Presentazione di PowerPoint</vt:lpstr>
      <vt:lpstr>Presentazione di PowerPoint</vt:lpstr>
      <vt:lpstr>Presentazione di PowerPoint</vt:lpstr>
      <vt:lpstr>Presentazione di PowerPoint</vt:lpstr>
      <vt:lpstr>MATERIALI E METODI:</vt:lpstr>
      <vt:lpstr>MATERIALI E METODI</vt:lpstr>
      <vt:lpstr>Presentazione di PowerPoint</vt:lpstr>
      <vt:lpstr>Presentazione di PowerPoint</vt:lpstr>
      <vt:lpstr>Presentazione di PowerPoint</vt:lpstr>
      <vt:lpstr>Presentazione di PowerPoint</vt:lpstr>
      <vt:lpstr>Statistica descrittiva di tutti i campioni </vt:lpstr>
      <vt:lpstr>Statistica descrittiva per varietà</vt:lpstr>
      <vt:lpstr>Spettro Vis-NIR</vt:lpstr>
      <vt:lpstr>Analisi spettrale esplorativa mediante PCA</vt:lpstr>
      <vt:lpstr>Presentazione di PowerPoint</vt:lpstr>
      <vt:lpstr>Modello predittivo per SSC</vt:lpstr>
      <vt:lpstr>Presentazione di PowerPoint</vt:lpstr>
      <vt:lpstr>Presentazione di PowerPoint</vt:lpstr>
      <vt:lpstr>Presentazione di PowerPoint</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Gianluca Biffi</dc:creator>
  <cp:lastModifiedBy>cristina teruzzi</cp:lastModifiedBy>
  <cp:revision>203</cp:revision>
  <dcterms:created xsi:type="dcterms:W3CDTF">2022-12-06T15:09:36Z</dcterms:created>
  <dcterms:modified xsi:type="dcterms:W3CDTF">2022-12-14T08:27:25Z</dcterms:modified>
</cp:coreProperties>
</file>